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1"/>
  </p:notesMasterIdLst>
  <p:sldIdLst>
    <p:sldId id="260" r:id="rId2"/>
    <p:sldId id="256" r:id="rId3"/>
    <p:sldId id="257" r:id="rId4"/>
    <p:sldId id="258" r:id="rId5"/>
    <p:sldId id="262" r:id="rId6"/>
    <p:sldId id="263" r:id="rId7"/>
    <p:sldId id="268" r:id="rId8"/>
    <p:sldId id="265" r:id="rId9"/>
    <p:sldId id="274" r:id="rId10"/>
    <p:sldId id="269" r:id="rId11"/>
    <p:sldId id="270" r:id="rId12"/>
    <p:sldId id="271" r:id="rId13"/>
    <p:sldId id="272" r:id="rId14"/>
    <p:sldId id="273" r:id="rId15"/>
    <p:sldId id="275" r:id="rId16"/>
    <p:sldId id="276" r:id="rId17"/>
    <p:sldId id="264" r:id="rId18"/>
    <p:sldId id="267"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2" autoAdjust="0"/>
    <p:restoredTop sz="90801" autoAdjust="0"/>
  </p:normalViewPr>
  <p:slideViewPr>
    <p:cSldViewPr snapToGrid="0">
      <p:cViewPr varScale="1">
        <p:scale>
          <a:sx n="39" d="100"/>
          <a:sy n="39" d="100"/>
        </p:scale>
        <p:origin x="78"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2F9EC-6F5B-4E0C-B1B2-D5CF3FA6FB69}" type="datetimeFigureOut">
              <a:rPr lang="en-US" smtClean="0"/>
              <a:t>11/10/2019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AA5E2-7C9A-425F-B0CE-3515B1A571D1}" type="slidenum">
              <a:rPr lang="en-US" smtClean="0"/>
              <a:t>‹#›</a:t>
            </a:fld>
            <a:endParaRPr lang="en-US"/>
          </a:p>
        </p:txBody>
      </p:sp>
    </p:spTree>
    <p:extLst>
      <p:ext uri="{BB962C8B-B14F-4D97-AF65-F5344CB8AC3E}">
        <p14:creationId xmlns:p14="http://schemas.microsoft.com/office/powerpoint/2010/main" val="278567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Equine colic</a:t>
            </a:r>
            <a:r>
              <a:rPr lang="en-US" sz="1200" kern="1200" dirty="0">
                <a:solidFill>
                  <a:schemeClr val="tx1"/>
                </a:solidFill>
                <a:effectLst/>
                <a:latin typeface="+mn-lt"/>
                <a:ea typeface="+mn-ea"/>
                <a:cs typeface="+mn-cs"/>
              </a:rPr>
              <a:t> is a relatively common disorder of the digestive system. Although the term </a:t>
            </a:r>
            <a:r>
              <a:rPr lang="en-US" sz="1200" b="1" kern="1200" dirty="0">
                <a:solidFill>
                  <a:schemeClr val="tx1"/>
                </a:solidFill>
                <a:effectLst/>
                <a:latin typeface="+mn-lt"/>
                <a:ea typeface="+mn-ea"/>
                <a:cs typeface="+mn-cs"/>
              </a:rPr>
              <a:t>colic</a:t>
            </a:r>
            <a:r>
              <a:rPr lang="en-US" sz="1200" kern="1200" dirty="0">
                <a:solidFill>
                  <a:schemeClr val="tx1"/>
                </a:solidFill>
                <a:effectLst/>
                <a:latin typeface="+mn-lt"/>
                <a:ea typeface="+mn-ea"/>
                <a:cs typeface="+mn-cs"/>
              </a:rPr>
              <a:t>, in the true </a:t>
            </a:r>
            <a:r>
              <a:rPr lang="en-US" sz="1200" b="1" kern="1200" dirty="0">
                <a:solidFill>
                  <a:schemeClr val="tx1"/>
                </a:solidFill>
                <a:effectLst/>
                <a:latin typeface="+mn-lt"/>
                <a:ea typeface="+mn-ea"/>
                <a:cs typeface="+mn-cs"/>
              </a:rPr>
              <a:t>definition</a:t>
            </a:r>
            <a:r>
              <a:rPr lang="en-US" sz="1200" kern="1200" dirty="0">
                <a:solidFill>
                  <a:schemeClr val="tx1"/>
                </a:solidFill>
                <a:effectLst/>
                <a:latin typeface="+mn-lt"/>
                <a:ea typeface="+mn-ea"/>
                <a:cs typeface="+mn-cs"/>
              </a:rPr>
              <a:t> of the word, simply </a:t>
            </a:r>
            <a:r>
              <a:rPr lang="en-US" sz="1200" b="1" kern="1200" dirty="0">
                <a:solidFill>
                  <a:schemeClr val="tx1"/>
                </a:solidFill>
                <a:effectLst/>
                <a:latin typeface="+mn-lt"/>
                <a:ea typeface="+mn-ea"/>
                <a:cs typeface="+mn-cs"/>
              </a:rPr>
              <a:t>means</a:t>
            </a:r>
            <a:r>
              <a:rPr lang="en-US" sz="1200" kern="1200" dirty="0">
                <a:solidFill>
                  <a:schemeClr val="tx1"/>
                </a:solidFill>
                <a:effectLst/>
                <a:latin typeface="+mn-lt"/>
                <a:ea typeface="+mn-ea"/>
                <a:cs typeface="+mn-cs"/>
              </a:rPr>
              <a:t> “abdominal pain,” the term in </a:t>
            </a:r>
            <a:r>
              <a:rPr lang="en-US" sz="1200" b="1" kern="1200" dirty="0">
                <a:solidFill>
                  <a:schemeClr val="tx1"/>
                </a:solidFill>
                <a:effectLst/>
                <a:latin typeface="+mn-lt"/>
                <a:ea typeface="+mn-ea"/>
                <a:cs typeface="+mn-cs"/>
              </a:rPr>
              <a:t>horses</a:t>
            </a:r>
            <a:r>
              <a:rPr lang="en-US" sz="1200" kern="1200" dirty="0">
                <a:solidFill>
                  <a:schemeClr val="tx1"/>
                </a:solidFill>
                <a:effectLst/>
                <a:latin typeface="+mn-lt"/>
                <a:ea typeface="+mn-ea"/>
                <a:cs typeface="+mn-cs"/>
              </a:rPr>
              <a:t> refers to a condition of severe abdominal discomfort characterized by pawing, rolling, and sometimes the inability to defecate.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a variety of different causes of colic, some of which can prove fatal without surgical intervention. Colic surgery is usually an expensive procedure as it is major abdominal surgery, often with intensive aftercare. </a:t>
            </a:r>
            <a:r>
              <a:rPr lang="en-US" sz="1200" b="1" i="1" kern="1200" dirty="0">
                <a:solidFill>
                  <a:schemeClr val="tx1"/>
                </a:solidFill>
                <a:effectLst/>
                <a:latin typeface="+mn-lt"/>
                <a:ea typeface="+mn-ea"/>
                <a:cs typeface="+mn-cs"/>
              </a:rPr>
              <a:t>Among domesticated horses, colic is the leading cause of premature death</a:t>
            </a:r>
            <a:r>
              <a:rPr lang="en-US" sz="1200" kern="1200" dirty="0">
                <a:solidFill>
                  <a:schemeClr val="tx1"/>
                </a:solidFill>
                <a:effectLst/>
                <a:latin typeface="+mn-lt"/>
                <a:ea typeface="+mn-ea"/>
                <a:cs typeface="+mn-cs"/>
              </a:rPr>
              <a:t>. The incidence of colic in the general horse population has been estimated between 4 and 10 percent over the course of their lifetime. Clinical signs of colic generally require treatment by a veterinarian. </a:t>
            </a:r>
          </a:p>
          <a:p>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Among the general equine population four to 10 out of every 100 horses experience a colic episode during their lifetime; of these, 1-2% require surgical treatment (2006AAEP Proceedings).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25-30% of horses admitted to the university clinic for colic require surgery while the rest are treated with medical therapy. "In 5-10% of cases a horse is humanely euthanized because of a poor prognosis or economical considerations,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Colic can be divided broadly into several categories [2]: </a:t>
            </a:r>
          </a:p>
          <a:p>
            <a:r>
              <a:rPr lang="en-US" sz="1200" b="0" i="0" u="none" strike="noStrike" kern="1200" baseline="0" dirty="0">
                <a:solidFill>
                  <a:schemeClr val="tx1"/>
                </a:solidFill>
                <a:latin typeface="+mn-lt"/>
                <a:ea typeface="+mn-ea"/>
                <a:cs typeface="+mn-cs"/>
              </a:rPr>
              <a:t> excessive gas accumulation in the intestine (gas colic) </a:t>
            </a:r>
          </a:p>
          <a:p>
            <a:r>
              <a:rPr lang="en-US" sz="1200" b="0" i="0" u="none" strike="noStrike" kern="1200" baseline="0" dirty="0">
                <a:solidFill>
                  <a:schemeClr val="tx1"/>
                </a:solidFill>
                <a:latin typeface="+mn-lt"/>
                <a:ea typeface="+mn-ea"/>
                <a:cs typeface="+mn-cs"/>
              </a:rPr>
              <a:t> simple obstruction </a:t>
            </a:r>
          </a:p>
          <a:p>
            <a:r>
              <a:rPr lang="en-US" sz="1200" b="0" i="0" u="none" strike="noStrike" kern="1200" baseline="0" dirty="0">
                <a:solidFill>
                  <a:schemeClr val="tx1"/>
                </a:solidFill>
                <a:latin typeface="+mn-lt"/>
                <a:ea typeface="+mn-ea"/>
                <a:cs typeface="+mn-cs"/>
              </a:rPr>
              <a:t> strangulating obstruction </a:t>
            </a:r>
          </a:p>
          <a:p>
            <a:r>
              <a:rPr lang="en-US" sz="1200" b="0" i="0" u="none" strike="noStrike" kern="1200" baseline="0" dirty="0">
                <a:solidFill>
                  <a:schemeClr val="tx1"/>
                </a:solidFill>
                <a:latin typeface="+mn-lt"/>
                <a:ea typeface="+mn-ea"/>
                <a:cs typeface="+mn-cs"/>
              </a:rPr>
              <a:t> non-strangulating infarction </a:t>
            </a:r>
          </a:p>
          <a:p>
            <a:r>
              <a:rPr lang="en-US" sz="1200" b="0" i="0" u="none" strike="noStrike" kern="1200" baseline="0" dirty="0">
                <a:solidFill>
                  <a:schemeClr val="tx1"/>
                </a:solidFill>
                <a:latin typeface="+mn-lt"/>
                <a:ea typeface="+mn-ea"/>
                <a:cs typeface="+mn-cs"/>
              </a:rPr>
              <a:t> inflammation of the gastrointestinal tract (enteritis, colitis) or the peritoneum (peritonitis) </a:t>
            </a:r>
          </a:p>
          <a:p>
            <a:r>
              <a:rPr lang="en-US" sz="1200" b="0" i="0" u="none" strike="noStrike" kern="1200" baseline="0" dirty="0">
                <a:solidFill>
                  <a:schemeClr val="tx1"/>
                </a:solidFill>
                <a:latin typeface="+mn-lt"/>
                <a:ea typeface="+mn-ea"/>
                <a:cs typeface="+mn-cs"/>
              </a:rPr>
              <a:t> ulceration of the gastrointestinal mucosa </a:t>
            </a:r>
          </a:p>
          <a:p>
            <a:endParaRPr lang="en-US" dirty="0"/>
          </a:p>
          <a:p>
            <a:r>
              <a:rPr lang="en-US" sz="1200" b="1" kern="1200" dirty="0">
                <a:solidFill>
                  <a:schemeClr val="tx1"/>
                </a:solidFill>
                <a:effectLst/>
                <a:latin typeface="+mn-lt"/>
                <a:ea typeface="+mn-ea"/>
                <a:cs typeface="+mn-cs"/>
              </a:rPr>
              <a:t>Types of Colic in Horses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Gas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Gas colic occurs when there is excessive build up of gas within the intestines of the horse. These horses can often have a lot of flatulence.</a:t>
            </a:r>
          </a:p>
          <a:p>
            <a:r>
              <a:rPr lang="en-US" sz="1200" b="1" kern="1200" dirty="0">
                <a:solidFill>
                  <a:schemeClr val="tx1"/>
                </a:solidFill>
                <a:effectLst/>
                <a:latin typeface="+mn-lt"/>
                <a:ea typeface="+mn-ea"/>
                <a:cs typeface="+mn-cs"/>
              </a:rPr>
              <a:t>Spasmodic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Spasmodic colic is the result of intestinal cramps or spasms. This type of colic can also have intestinal hyper motility.</a:t>
            </a:r>
          </a:p>
          <a:p>
            <a:r>
              <a:rPr lang="en-US" sz="1200" b="1" kern="1200" dirty="0">
                <a:solidFill>
                  <a:schemeClr val="tx1"/>
                </a:solidFill>
                <a:effectLst/>
                <a:latin typeface="+mn-lt"/>
                <a:ea typeface="+mn-ea"/>
                <a:cs typeface="+mn-cs"/>
              </a:rPr>
              <a:t>Impaction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Impaction colic accounts for 10% of all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attended by veterinarians. These occur where partially digested feed, typically roughage, builds up in the large intestine of the horse and stops moving, resulting in a blockage or impaction. With impaction colic, the horse is not passing dung.</a:t>
            </a:r>
          </a:p>
          <a:p>
            <a:r>
              <a:rPr lang="en-US" sz="1200" b="1" kern="1200" dirty="0">
                <a:solidFill>
                  <a:schemeClr val="tx1"/>
                </a:solidFill>
                <a:effectLst/>
                <a:latin typeface="+mn-lt"/>
                <a:ea typeface="+mn-ea"/>
                <a:cs typeface="+mn-cs"/>
              </a:rPr>
              <a:t>Sand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Sand colic occurs in horses living in sandy areas, or horses fed from sandy ground. Fine particle sand builds up in the large intestines resulting in colic.</a:t>
            </a:r>
          </a:p>
          <a:p>
            <a:r>
              <a:rPr lang="en-US" sz="1200" b="1" kern="1200" dirty="0">
                <a:solidFill>
                  <a:schemeClr val="tx1"/>
                </a:solidFill>
                <a:effectLst/>
                <a:latin typeface="+mn-lt"/>
                <a:ea typeface="+mn-ea"/>
                <a:cs typeface="+mn-cs"/>
              </a:rPr>
              <a:t>Twisted Gut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twisted gut occurs where a portion of the intestine twists on itself (intestinal torsion) or where a portion of intestine inverts into itself (intussusception). This uncommon type of colic accounts for less than 4% of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overall, but it is very serious and life threatening.</a:t>
            </a:r>
          </a:p>
          <a:p>
            <a:r>
              <a:rPr lang="en-US" sz="1200" b="1" kern="1200" dirty="0">
                <a:solidFill>
                  <a:schemeClr val="tx1"/>
                </a:solidFill>
                <a:effectLst/>
                <a:latin typeface="+mn-lt"/>
                <a:ea typeface="+mn-ea"/>
                <a:cs typeface="+mn-cs"/>
              </a:rPr>
              <a:t>Displacement/Entrapment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Displacements occur when an area of the intestine moves from its normal location in the abdominal cavity to somewhere else, naturally this is not a common type of colic. When the displacements cannot freely move back to its original location, it becomes an entrapment. Displacements and entrapments are very serious because this change in location stretches the blood supply to the area of intestine and can result it being compressed or squashed.</a:t>
            </a:r>
          </a:p>
          <a:p>
            <a:r>
              <a:rPr lang="en-US" sz="1200" b="1" kern="1200" dirty="0">
                <a:solidFill>
                  <a:schemeClr val="tx1"/>
                </a:solidFill>
                <a:effectLst/>
                <a:latin typeface="+mn-lt"/>
                <a:ea typeface="+mn-ea"/>
                <a:cs typeface="+mn-cs"/>
              </a:rPr>
              <a:t>Strangulation Colic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Strangulation colic is very uncommon, but very serious. Strangulation colic occurs when the blood supply to an area of intestines is cut off (strangulated). Cutting off the blood supply, results in rapid death of the intestine wall, a serious life threatening situation.</a:t>
            </a:r>
          </a:p>
          <a:p>
            <a:r>
              <a:rPr lang="en-US" sz="1200" kern="1200" dirty="0">
                <a:solidFill>
                  <a:schemeClr val="tx1"/>
                </a:solidFill>
                <a:effectLst/>
                <a:latin typeface="+mn-lt"/>
                <a:ea typeface="+mn-ea"/>
                <a:cs typeface="+mn-cs"/>
              </a:rPr>
              <a:t>It is important to realize however, that the vast majority of </a:t>
            </a:r>
            <a:r>
              <a:rPr lang="en-US" sz="1200" kern="1200" dirty="0" err="1">
                <a:solidFill>
                  <a:schemeClr val="tx1"/>
                </a:solidFill>
                <a:effectLst/>
                <a:latin typeface="+mn-lt"/>
                <a:ea typeface="+mn-ea"/>
                <a:cs typeface="+mn-cs"/>
              </a:rPr>
              <a:t>colics</a:t>
            </a:r>
            <a:r>
              <a:rPr lang="en-US" sz="1200" kern="1200" dirty="0">
                <a:solidFill>
                  <a:schemeClr val="tx1"/>
                </a:solidFill>
                <a:effectLst/>
                <a:latin typeface="+mn-lt"/>
                <a:ea typeface="+mn-ea"/>
                <a:cs typeface="+mn-cs"/>
              </a:rPr>
              <a:t> never have their exact causation determined. Happily, this “unidentified type” of colic, also has a recovery rate of over 95%. This can be interpreted as; most horses get a mild form of colic, which is successfully treated by their veterinarian, making further investigation unnecessary.</a:t>
            </a:r>
          </a:p>
          <a:p>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4</a:t>
            </a:fld>
            <a:endParaRPr lang="en-US"/>
          </a:p>
        </p:txBody>
      </p:sp>
    </p:spTree>
    <p:extLst>
      <p:ext uri="{BB962C8B-B14F-4D97-AF65-F5344CB8AC3E}">
        <p14:creationId xmlns:p14="http://schemas.microsoft.com/office/powerpoint/2010/main" val="381629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Predict whether or not a horse can survive based upon past medical conditions</a:t>
            </a:r>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6</a:t>
            </a:fld>
            <a:endParaRPr lang="en-US"/>
          </a:p>
        </p:txBody>
      </p:sp>
    </p:spTree>
    <p:extLst>
      <p:ext uri="{BB962C8B-B14F-4D97-AF65-F5344CB8AC3E}">
        <p14:creationId xmlns:p14="http://schemas.microsoft.com/office/powerpoint/2010/main" val="271728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Clustering is a method of un-supervisory learning and a common technique for data analysis used in many fields, including machine learning, data mining, pattern recognition, image analysis and bioinformatics. Clustering is a division of data into groups of similar objects. Clustering can be used to group the </a:t>
            </a:r>
            <a:r>
              <a:rPr lang="en-US" sz="1200" b="0" i="0" u="none" strike="noStrike" kern="1200" baseline="0" dirty="0" err="1">
                <a:solidFill>
                  <a:schemeClr val="tx1"/>
                </a:solidFill>
                <a:latin typeface="+mn-lt"/>
                <a:ea typeface="+mn-ea"/>
                <a:cs typeface="+mn-cs"/>
              </a:rPr>
              <a:t>patern</a:t>
            </a:r>
            <a:r>
              <a:rPr lang="en-US" sz="1200" b="0" i="0" u="none" strike="noStrike" kern="1200" baseline="0" dirty="0">
                <a:solidFill>
                  <a:schemeClr val="tx1"/>
                </a:solidFill>
                <a:latin typeface="+mn-lt"/>
                <a:ea typeface="+mn-ea"/>
                <a:cs typeface="+mn-cs"/>
              </a:rPr>
              <a:t> which are suffering from disease or not suffering. Each group, called a cluster, consists of objects that are similar between them- selves and dissimilar compared to objects of other groups. The following diagram in Figure 2 represents the clustering process [14]: </a:t>
            </a:r>
            <a:endParaRPr lang="en-US" dirty="0"/>
          </a:p>
        </p:txBody>
      </p:sp>
      <p:sp>
        <p:nvSpPr>
          <p:cNvPr id="4" name="Slide Number Placeholder 3"/>
          <p:cNvSpPr>
            <a:spLocks noGrp="1"/>
          </p:cNvSpPr>
          <p:nvPr>
            <p:ph type="sldNum" sz="quarter" idx="5"/>
          </p:nvPr>
        </p:nvSpPr>
        <p:spPr/>
        <p:txBody>
          <a:bodyPr/>
          <a:lstStyle/>
          <a:p>
            <a:fld id="{120AA5E2-7C9A-425F-B0CE-3515B1A571D1}" type="slidenum">
              <a:rPr lang="en-US" smtClean="0"/>
              <a:t>17</a:t>
            </a:fld>
            <a:endParaRPr lang="en-US"/>
          </a:p>
        </p:txBody>
      </p:sp>
    </p:spTree>
    <p:extLst>
      <p:ext uri="{BB962C8B-B14F-4D97-AF65-F5344CB8AC3E}">
        <p14:creationId xmlns:p14="http://schemas.microsoft.com/office/powerpoint/2010/main" val="165762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TItle</a:t>
            </a:r>
            <a:r>
              <a:rPr lang="en-US" dirty="0"/>
              <a:t>: Horse Colic database 2. Source Information -- Creators: Mary McLeish &amp; Matt Cecile Department of Computer Science University of Guelph </a:t>
            </a:r>
            <a:r>
              <a:rPr lang="en-US" dirty="0" err="1"/>
              <a:t>Guelph</a:t>
            </a:r>
            <a:r>
              <a:rPr lang="en-US" dirty="0"/>
              <a:t>, Ontario, Canada N1G 2W1 mdmcleish@water.waterloo.edu -- Donor: Will Taylor (taylor@pluto.arc.nasa.gov) -- Date: 8/6/89</a:t>
            </a:r>
          </a:p>
        </p:txBody>
      </p:sp>
      <p:sp>
        <p:nvSpPr>
          <p:cNvPr id="4" name="Slide Number Placeholder 3"/>
          <p:cNvSpPr>
            <a:spLocks noGrp="1"/>
          </p:cNvSpPr>
          <p:nvPr>
            <p:ph type="sldNum" sz="quarter" idx="5"/>
          </p:nvPr>
        </p:nvSpPr>
        <p:spPr/>
        <p:txBody>
          <a:bodyPr/>
          <a:lstStyle/>
          <a:p>
            <a:fld id="{120AA5E2-7C9A-425F-B0CE-3515B1A571D1}" type="slidenum">
              <a:rPr lang="en-US" smtClean="0"/>
              <a:t>19</a:t>
            </a:fld>
            <a:endParaRPr lang="en-US"/>
          </a:p>
        </p:txBody>
      </p:sp>
    </p:spTree>
    <p:extLst>
      <p:ext uri="{BB962C8B-B14F-4D97-AF65-F5344CB8AC3E}">
        <p14:creationId xmlns:p14="http://schemas.microsoft.com/office/powerpoint/2010/main" val="1496256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160934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11/10/2019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11/10/2019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11/10/2019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11/10/2019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480828-6983-48AD-9E27-CBD3696F837E}"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5EFB91-0324-450E-B17F-36DC0ECCE413}" type="datetimeFigureOut">
              <a:rPr lang="en-US" dirty="0"/>
              <a:t>11/10/2019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EF5B88-57CA-4B81-B876-68614EBFDD2D}"/>
              </a:ext>
            </a:extLst>
          </p:cNvPr>
          <p:cNvSpPr/>
          <p:nvPr userDrawn="1"/>
        </p:nvSpPr>
        <p:spPr>
          <a:xfrm>
            <a:off x="0" y="0"/>
            <a:ext cx="12192000" cy="1940010"/>
          </a:xfrm>
          <a:prstGeom prst="rect">
            <a:avLst/>
          </a:prstGeom>
          <a:blipFill dpi="0" rotWithShape="1">
            <a:blip r:embed="rId13">
              <a:alphaModFix amt="83000"/>
              <a:lum bright="70000" contrast="-70000"/>
              <a:extLst>
                <a:ext uri="{BEBA8EAE-BF5A-486C-A8C5-ECC9F3942E4B}">
                  <a14:imgProps xmlns:a14="http://schemas.microsoft.com/office/drawing/2010/main">
                    <a14:imgLayer r:embed="rId1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11/10/2019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8.jpg"/><Relationship Id="rId12" Type="http://schemas.openxmlformats.org/officeDocument/2006/relationships/image" Target="../media/image13.jpg"/><Relationship Id="rId17" Type="http://schemas.openxmlformats.org/officeDocument/2006/relationships/image" Target="../media/image18.jpg"/><Relationship Id="rId2" Type="http://schemas.openxmlformats.org/officeDocument/2006/relationships/image" Target="../media/image2.png"/><Relationship Id="rId16"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 Id="rId14"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rchive.ics.uci.edu/ml/datasets/Horse+Colic"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B95890-211C-4CD8-8AD6-ECE5D6A788E5}"/>
              </a:ext>
            </a:extLst>
          </p:cNvPr>
          <p:cNvSpPr/>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73420EA0-4E77-4A4F-8D87-F114925569B5}"/>
              </a:ext>
            </a:extLst>
          </p:cNvPr>
          <p:cNvPicPr>
            <a:picLocks noChangeAspect="1"/>
          </p:cNvPicPr>
          <p:nvPr/>
        </p:nvPicPr>
        <p:blipFill>
          <a:blip r:embed="rId4"/>
          <a:stretch>
            <a:fillRect/>
          </a:stretch>
        </p:blipFill>
        <p:spPr>
          <a:xfrm>
            <a:off x="2022617" y="957156"/>
            <a:ext cx="7897230" cy="5263534"/>
          </a:xfrm>
          <a:prstGeom prst="rect">
            <a:avLst/>
          </a:prstGeom>
        </p:spPr>
      </p:pic>
      <p:pic>
        <p:nvPicPr>
          <p:cNvPr id="3" name="Picture 2">
            <a:extLst>
              <a:ext uri="{FF2B5EF4-FFF2-40B4-BE49-F238E27FC236}">
                <a16:creationId xmlns:a16="http://schemas.microsoft.com/office/drawing/2014/main" id="{2CB5B503-C1B6-4458-9E94-5207499C1953}"/>
              </a:ext>
            </a:extLst>
          </p:cNvPr>
          <p:cNvPicPr>
            <a:picLocks noChangeAspect="1"/>
          </p:cNvPicPr>
          <p:nvPr/>
        </p:nvPicPr>
        <p:blipFill>
          <a:blip r:embed="rId5"/>
          <a:stretch>
            <a:fillRect/>
          </a:stretch>
        </p:blipFill>
        <p:spPr>
          <a:xfrm>
            <a:off x="443837" y="286199"/>
            <a:ext cx="8381508" cy="5587672"/>
          </a:xfrm>
          <a:prstGeom prst="rect">
            <a:avLst/>
          </a:prstGeom>
        </p:spPr>
      </p:pic>
      <p:pic>
        <p:nvPicPr>
          <p:cNvPr id="4" name="Picture 3">
            <a:extLst>
              <a:ext uri="{FF2B5EF4-FFF2-40B4-BE49-F238E27FC236}">
                <a16:creationId xmlns:a16="http://schemas.microsoft.com/office/drawing/2014/main" id="{367215B5-8930-430D-AFC8-38BFF3AD2E0C}"/>
              </a:ext>
            </a:extLst>
          </p:cNvPr>
          <p:cNvPicPr>
            <a:picLocks noChangeAspect="1"/>
          </p:cNvPicPr>
          <p:nvPr/>
        </p:nvPicPr>
        <p:blipFill>
          <a:blip r:embed="rId6"/>
          <a:stretch>
            <a:fillRect/>
          </a:stretch>
        </p:blipFill>
        <p:spPr>
          <a:xfrm>
            <a:off x="2159683" y="172147"/>
            <a:ext cx="9630044" cy="6399654"/>
          </a:xfrm>
          <a:prstGeom prst="rect">
            <a:avLst/>
          </a:prstGeom>
        </p:spPr>
      </p:pic>
      <p:pic>
        <p:nvPicPr>
          <p:cNvPr id="5" name="Picture 4">
            <a:extLst>
              <a:ext uri="{FF2B5EF4-FFF2-40B4-BE49-F238E27FC236}">
                <a16:creationId xmlns:a16="http://schemas.microsoft.com/office/drawing/2014/main" id="{F342EE28-04A9-4D34-8BE1-EA13F2CA1713}"/>
              </a:ext>
            </a:extLst>
          </p:cNvPr>
          <p:cNvPicPr>
            <a:picLocks noChangeAspect="1"/>
          </p:cNvPicPr>
          <p:nvPr/>
        </p:nvPicPr>
        <p:blipFill rotWithShape="1">
          <a:blip r:embed="rId7"/>
          <a:srcRect l="3495" t="13976" r="23055" b="12450"/>
          <a:stretch/>
        </p:blipFill>
        <p:spPr>
          <a:xfrm>
            <a:off x="152737" y="2061475"/>
            <a:ext cx="6926468" cy="4624378"/>
          </a:xfrm>
          <a:prstGeom prst="rect">
            <a:avLst/>
          </a:prstGeom>
        </p:spPr>
      </p:pic>
      <p:pic>
        <p:nvPicPr>
          <p:cNvPr id="7" name="Picture 6">
            <a:extLst>
              <a:ext uri="{FF2B5EF4-FFF2-40B4-BE49-F238E27FC236}">
                <a16:creationId xmlns:a16="http://schemas.microsoft.com/office/drawing/2014/main" id="{14CAB52C-726B-4094-8DB5-50BD09F1E5FF}"/>
              </a:ext>
            </a:extLst>
          </p:cNvPr>
          <p:cNvPicPr>
            <a:picLocks noChangeAspect="1"/>
          </p:cNvPicPr>
          <p:nvPr/>
        </p:nvPicPr>
        <p:blipFill>
          <a:blip r:embed="rId8"/>
          <a:stretch>
            <a:fillRect/>
          </a:stretch>
        </p:blipFill>
        <p:spPr>
          <a:xfrm>
            <a:off x="7190187" y="286199"/>
            <a:ext cx="4170539" cy="6297514"/>
          </a:xfrm>
          <a:prstGeom prst="rect">
            <a:avLst/>
          </a:prstGeom>
        </p:spPr>
      </p:pic>
      <p:pic>
        <p:nvPicPr>
          <p:cNvPr id="8" name="Picture 7">
            <a:extLst>
              <a:ext uri="{FF2B5EF4-FFF2-40B4-BE49-F238E27FC236}">
                <a16:creationId xmlns:a16="http://schemas.microsoft.com/office/drawing/2014/main" id="{7FF82245-BAB4-4870-9643-94AEC911E98A}"/>
              </a:ext>
            </a:extLst>
          </p:cNvPr>
          <p:cNvPicPr>
            <a:picLocks noChangeAspect="1"/>
          </p:cNvPicPr>
          <p:nvPr/>
        </p:nvPicPr>
        <p:blipFill>
          <a:blip r:embed="rId9"/>
          <a:stretch>
            <a:fillRect/>
          </a:stretch>
        </p:blipFill>
        <p:spPr>
          <a:xfrm>
            <a:off x="443837" y="740594"/>
            <a:ext cx="7270679" cy="4847120"/>
          </a:xfrm>
          <a:prstGeom prst="rect">
            <a:avLst/>
          </a:prstGeom>
        </p:spPr>
      </p:pic>
      <p:pic>
        <p:nvPicPr>
          <p:cNvPr id="9" name="Picture 8">
            <a:extLst>
              <a:ext uri="{FF2B5EF4-FFF2-40B4-BE49-F238E27FC236}">
                <a16:creationId xmlns:a16="http://schemas.microsoft.com/office/drawing/2014/main" id="{2148B499-EBEC-4CEE-9F7B-83F2B7E84C57}"/>
              </a:ext>
            </a:extLst>
          </p:cNvPr>
          <p:cNvPicPr>
            <a:picLocks noChangeAspect="1"/>
          </p:cNvPicPr>
          <p:nvPr/>
        </p:nvPicPr>
        <p:blipFill>
          <a:blip r:embed="rId10"/>
          <a:stretch>
            <a:fillRect/>
          </a:stretch>
        </p:blipFill>
        <p:spPr>
          <a:xfrm>
            <a:off x="1300369" y="257286"/>
            <a:ext cx="9341726" cy="6229375"/>
          </a:xfrm>
          <a:prstGeom prst="rect">
            <a:avLst/>
          </a:prstGeom>
        </p:spPr>
      </p:pic>
      <p:pic>
        <p:nvPicPr>
          <p:cNvPr id="10" name="Picture 9">
            <a:extLst>
              <a:ext uri="{FF2B5EF4-FFF2-40B4-BE49-F238E27FC236}">
                <a16:creationId xmlns:a16="http://schemas.microsoft.com/office/drawing/2014/main" id="{1E9F10A9-C1A8-43D1-BE5B-4F8FE2405AA3}"/>
              </a:ext>
            </a:extLst>
          </p:cNvPr>
          <p:cNvPicPr>
            <a:picLocks noChangeAspect="1"/>
          </p:cNvPicPr>
          <p:nvPr/>
        </p:nvPicPr>
        <p:blipFill>
          <a:blip r:embed="rId11"/>
          <a:stretch>
            <a:fillRect/>
          </a:stretch>
        </p:blipFill>
        <p:spPr>
          <a:xfrm>
            <a:off x="5061670" y="371338"/>
            <a:ext cx="6329093" cy="4463897"/>
          </a:xfrm>
          <a:prstGeom prst="rect">
            <a:avLst/>
          </a:prstGeom>
        </p:spPr>
      </p:pic>
      <p:pic>
        <p:nvPicPr>
          <p:cNvPr id="11" name="Picture 10">
            <a:extLst>
              <a:ext uri="{FF2B5EF4-FFF2-40B4-BE49-F238E27FC236}">
                <a16:creationId xmlns:a16="http://schemas.microsoft.com/office/drawing/2014/main" id="{B7607342-D34C-42BE-B1CB-43CE21EB0794}"/>
              </a:ext>
            </a:extLst>
          </p:cNvPr>
          <p:cNvPicPr>
            <a:picLocks noChangeAspect="1"/>
          </p:cNvPicPr>
          <p:nvPr/>
        </p:nvPicPr>
        <p:blipFill>
          <a:blip r:embed="rId12"/>
          <a:stretch>
            <a:fillRect/>
          </a:stretch>
        </p:blipFill>
        <p:spPr>
          <a:xfrm>
            <a:off x="1269208" y="1061562"/>
            <a:ext cx="7486052" cy="4969907"/>
          </a:xfrm>
          <a:prstGeom prst="rect">
            <a:avLst/>
          </a:prstGeom>
        </p:spPr>
      </p:pic>
      <p:pic>
        <p:nvPicPr>
          <p:cNvPr id="12" name="Picture 11">
            <a:extLst>
              <a:ext uri="{FF2B5EF4-FFF2-40B4-BE49-F238E27FC236}">
                <a16:creationId xmlns:a16="http://schemas.microsoft.com/office/drawing/2014/main" id="{D32EE342-7D3F-4E6A-8736-90D0C49243C8}"/>
              </a:ext>
            </a:extLst>
          </p:cNvPr>
          <p:cNvPicPr>
            <a:picLocks noChangeAspect="1"/>
          </p:cNvPicPr>
          <p:nvPr/>
        </p:nvPicPr>
        <p:blipFill>
          <a:blip r:embed="rId13"/>
          <a:stretch>
            <a:fillRect/>
          </a:stretch>
        </p:blipFill>
        <p:spPr>
          <a:xfrm>
            <a:off x="5343456" y="541402"/>
            <a:ext cx="6645753" cy="4412041"/>
          </a:xfrm>
          <a:prstGeom prst="rect">
            <a:avLst/>
          </a:prstGeom>
        </p:spPr>
      </p:pic>
      <p:pic>
        <p:nvPicPr>
          <p:cNvPr id="13" name="Picture 12">
            <a:extLst>
              <a:ext uri="{FF2B5EF4-FFF2-40B4-BE49-F238E27FC236}">
                <a16:creationId xmlns:a16="http://schemas.microsoft.com/office/drawing/2014/main" id="{6D01B66D-0D8A-49C4-88AC-5CB08B263A1D}"/>
              </a:ext>
            </a:extLst>
          </p:cNvPr>
          <p:cNvPicPr>
            <a:picLocks noChangeAspect="1"/>
          </p:cNvPicPr>
          <p:nvPr/>
        </p:nvPicPr>
        <p:blipFill>
          <a:blip r:embed="rId14"/>
          <a:stretch>
            <a:fillRect/>
          </a:stretch>
        </p:blipFill>
        <p:spPr>
          <a:xfrm>
            <a:off x="1757411" y="574421"/>
            <a:ext cx="8641907" cy="6229375"/>
          </a:xfrm>
          <a:prstGeom prst="rect">
            <a:avLst/>
          </a:prstGeom>
        </p:spPr>
      </p:pic>
      <p:pic>
        <p:nvPicPr>
          <p:cNvPr id="14" name="Picture 13">
            <a:extLst>
              <a:ext uri="{FF2B5EF4-FFF2-40B4-BE49-F238E27FC236}">
                <a16:creationId xmlns:a16="http://schemas.microsoft.com/office/drawing/2014/main" id="{0FED15F9-E527-40F7-9095-90F92966D1E9}"/>
              </a:ext>
            </a:extLst>
          </p:cNvPr>
          <p:cNvPicPr>
            <a:picLocks noChangeAspect="1"/>
          </p:cNvPicPr>
          <p:nvPr/>
        </p:nvPicPr>
        <p:blipFill>
          <a:blip r:embed="rId15"/>
          <a:stretch>
            <a:fillRect/>
          </a:stretch>
        </p:blipFill>
        <p:spPr>
          <a:xfrm>
            <a:off x="152737" y="172147"/>
            <a:ext cx="9901943" cy="6575510"/>
          </a:xfrm>
          <a:prstGeom prst="rect">
            <a:avLst/>
          </a:prstGeom>
        </p:spPr>
      </p:pic>
      <p:pic>
        <p:nvPicPr>
          <p:cNvPr id="15" name="Picture 14">
            <a:extLst>
              <a:ext uri="{FF2B5EF4-FFF2-40B4-BE49-F238E27FC236}">
                <a16:creationId xmlns:a16="http://schemas.microsoft.com/office/drawing/2014/main" id="{1CC40805-E71F-4FCC-B18D-FD931620E32D}"/>
              </a:ext>
            </a:extLst>
          </p:cNvPr>
          <p:cNvPicPr>
            <a:picLocks noChangeAspect="1"/>
          </p:cNvPicPr>
          <p:nvPr/>
        </p:nvPicPr>
        <p:blipFill>
          <a:blip r:embed="rId16"/>
          <a:stretch>
            <a:fillRect/>
          </a:stretch>
        </p:blipFill>
        <p:spPr>
          <a:xfrm>
            <a:off x="1742446" y="61805"/>
            <a:ext cx="8914668" cy="6686001"/>
          </a:xfrm>
          <a:prstGeom prst="rect">
            <a:avLst/>
          </a:prstGeom>
        </p:spPr>
      </p:pic>
      <p:sp>
        <p:nvSpPr>
          <p:cNvPr id="16" name="Rectangle 15">
            <a:extLst>
              <a:ext uri="{FF2B5EF4-FFF2-40B4-BE49-F238E27FC236}">
                <a16:creationId xmlns:a16="http://schemas.microsoft.com/office/drawing/2014/main" id="{495A604C-EA90-4243-ADE7-CE2A4C5DB3F9}"/>
              </a:ext>
            </a:extLst>
          </p:cNvPr>
          <p:cNvSpPr/>
          <p:nvPr/>
        </p:nvSpPr>
        <p:spPr>
          <a:xfrm>
            <a:off x="51889" y="1"/>
            <a:ext cx="12088219" cy="6857999"/>
          </a:xfrm>
          <a:prstGeom prst="rect">
            <a:avLst/>
          </a:prstGeom>
          <a:blipFill dpi="0" rotWithShape="1">
            <a:blip r:embed="rId2">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FB44D82C-AEFF-43B5-AFD0-C55F771420DC}"/>
              </a:ext>
            </a:extLst>
          </p:cNvPr>
          <p:cNvPicPr>
            <a:picLocks noChangeAspect="1"/>
          </p:cNvPicPr>
          <p:nvPr/>
        </p:nvPicPr>
        <p:blipFill rotWithShape="1">
          <a:blip r:embed="rId17"/>
          <a:srcRect r="13442" b="21986"/>
          <a:stretch/>
        </p:blipFill>
        <p:spPr>
          <a:xfrm>
            <a:off x="3422454" y="210242"/>
            <a:ext cx="5388607" cy="6475611"/>
          </a:xfrm>
          <a:prstGeom prst="rect">
            <a:avLst/>
          </a:prstGeom>
        </p:spPr>
      </p:pic>
    </p:spTree>
    <p:extLst>
      <p:ext uri="{BB962C8B-B14F-4D97-AF65-F5344CB8AC3E}">
        <p14:creationId xmlns:p14="http://schemas.microsoft.com/office/powerpoint/2010/main" val="30104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ED1B-AF7D-4C7C-ABEA-1DE6C9F721D3}"/>
              </a:ext>
            </a:extLst>
          </p:cNvPr>
          <p:cNvSpPr>
            <a:spLocks noGrp="1"/>
          </p:cNvSpPr>
          <p:nvPr>
            <p:ph type="title"/>
          </p:nvPr>
        </p:nvSpPr>
        <p:spPr/>
        <p:txBody>
          <a:bodyPr/>
          <a:lstStyle/>
          <a:p>
            <a:r>
              <a:rPr lang="en-US" dirty="0"/>
              <a:t>Initial Exploratory Analysis</a:t>
            </a:r>
          </a:p>
        </p:txBody>
      </p:sp>
      <p:pic>
        <p:nvPicPr>
          <p:cNvPr id="7" name="Picture 6">
            <a:extLst>
              <a:ext uri="{FF2B5EF4-FFF2-40B4-BE49-F238E27FC236}">
                <a16:creationId xmlns:a16="http://schemas.microsoft.com/office/drawing/2014/main" id="{CEE707B8-4CF9-431F-9455-725B5510D4FB}"/>
              </a:ext>
            </a:extLst>
          </p:cNvPr>
          <p:cNvPicPr>
            <a:picLocks noChangeAspect="1"/>
          </p:cNvPicPr>
          <p:nvPr/>
        </p:nvPicPr>
        <p:blipFill>
          <a:blip r:embed="rId2"/>
          <a:stretch>
            <a:fillRect/>
          </a:stretch>
        </p:blipFill>
        <p:spPr>
          <a:xfrm>
            <a:off x="384939" y="1527701"/>
            <a:ext cx="11332599" cy="3011642"/>
          </a:xfrm>
          <a:prstGeom prst="rect">
            <a:avLst/>
          </a:prstGeom>
        </p:spPr>
      </p:pic>
      <p:pic>
        <p:nvPicPr>
          <p:cNvPr id="8" name="Picture 7">
            <a:extLst>
              <a:ext uri="{FF2B5EF4-FFF2-40B4-BE49-F238E27FC236}">
                <a16:creationId xmlns:a16="http://schemas.microsoft.com/office/drawing/2014/main" id="{FE0365F5-1DCA-427C-866D-392E2DA0F744}"/>
              </a:ext>
            </a:extLst>
          </p:cNvPr>
          <p:cNvPicPr>
            <a:picLocks noChangeAspect="1"/>
          </p:cNvPicPr>
          <p:nvPr/>
        </p:nvPicPr>
        <p:blipFill>
          <a:blip r:embed="rId3"/>
          <a:stretch>
            <a:fillRect/>
          </a:stretch>
        </p:blipFill>
        <p:spPr>
          <a:xfrm>
            <a:off x="1007770" y="1609344"/>
            <a:ext cx="10176460" cy="4457700"/>
          </a:xfrm>
          <a:prstGeom prst="rect">
            <a:avLst/>
          </a:prstGeom>
        </p:spPr>
      </p:pic>
    </p:spTree>
    <p:extLst>
      <p:ext uri="{BB962C8B-B14F-4D97-AF65-F5344CB8AC3E}">
        <p14:creationId xmlns:p14="http://schemas.microsoft.com/office/powerpoint/2010/main" val="37051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A4A8-ED04-4625-B4E6-1D7EFA4E80F6}"/>
              </a:ext>
            </a:extLst>
          </p:cNvPr>
          <p:cNvSpPr>
            <a:spLocks noGrp="1"/>
          </p:cNvSpPr>
          <p:nvPr>
            <p:ph type="title"/>
          </p:nvPr>
        </p:nvSpPr>
        <p:spPr/>
        <p:txBody>
          <a:bodyPr/>
          <a:lstStyle/>
          <a:p>
            <a:r>
              <a:rPr lang="en-US" dirty="0"/>
              <a:t>Initial Visualization</a:t>
            </a:r>
          </a:p>
        </p:txBody>
      </p:sp>
      <p:pic>
        <p:nvPicPr>
          <p:cNvPr id="4" name="Picture 3">
            <a:extLst>
              <a:ext uri="{FF2B5EF4-FFF2-40B4-BE49-F238E27FC236}">
                <a16:creationId xmlns:a16="http://schemas.microsoft.com/office/drawing/2014/main" id="{DC82E021-D6FC-4A12-9F1A-081DB458F1EB}"/>
              </a:ext>
            </a:extLst>
          </p:cNvPr>
          <p:cNvPicPr>
            <a:picLocks noChangeAspect="1"/>
          </p:cNvPicPr>
          <p:nvPr/>
        </p:nvPicPr>
        <p:blipFill>
          <a:blip r:embed="rId2"/>
          <a:stretch>
            <a:fillRect/>
          </a:stretch>
        </p:blipFill>
        <p:spPr>
          <a:xfrm>
            <a:off x="244004" y="1280906"/>
            <a:ext cx="3072082" cy="1462294"/>
          </a:xfrm>
          <a:prstGeom prst="rect">
            <a:avLst/>
          </a:prstGeom>
        </p:spPr>
      </p:pic>
      <p:pic>
        <p:nvPicPr>
          <p:cNvPr id="5" name="Picture 4">
            <a:extLst>
              <a:ext uri="{FF2B5EF4-FFF2-40B4-BE49-F238E27FC236}">
                <a16:creationId xmlns:a16="http://schemas.microsoft.com/office/drawing/2014/main" id="{72989B37-86C2-4CD3-9762-AC5D34ACABE8}"/>
              </a:ext>
            </a:extLst>
          </p:cNvPr>
          <p:cNvPicPr>
            <a:picLocks noChangeAspect="1"/>
          </p:cNvPicPr>
          <p:nvPr/>
        </p:nvPicPr>
        <p:blipFill>
          <a:blip r:embed="rId3"/>
          <a:stretch>
            <a:fillRect/>
          </a:stretch>
        </p:blipFill>
        <p:spPr>
          <a:xfrm>
            <a:off x="279819" y="3648963"/>
            <a:ext cx="4198291" cy="2639142"/>
          </a:xfrm>
          <a:prstGeom prst="rect">
            <a:avLst/>
          </a:prstGeom>
        </p:spPr>
      </p:pic>
      <p:pic>
        <p:nvPicPr>
          <p:cNvPr id="6" name="Picture 5">
            <a:extLst>
              <a:ext uri="{FF2B5EF4-FFF2-40B4-BE49-F238E27FC236}">
                <a16:creationId xmlns:a16="http://schemas.microsoft.com/office/drawing/2014/main" id="{4F415738-888C-48E0-9832-C7A325B9AB55}"/>
              </a:ext>
            </a:extLst>
          </p:cNvPr>
          <p:cNvPicPr>
            <a:picLocks noChangeAspect="1"/>
          </p:cNvPicPr>
          <p:nvPr/>
        </p:nvPicPr>
        <p:blipFill>
          <a:blip r:embed="rId4"/>
          <a:stretch>
            <a:fillRect/>
          </a:stretch>
        </p:blipFill>
        <p:spPr>
          <a:xfrm>
            <a:off x="3634727" y="1207671"/>
            <a:ext cx="4674535" cy="2938521"/>
          </a:xfrm>
          <a:prstGeom prst="rect">
            <a:avLst/>
          </a:prstGeom>
        </p:spPr>
      </p:pic>
      <p:pic>
        <p:nvPicPr>
          <p:cNvPr id="7" name="Picture 6">
            <a:extLst>
              <a:ext uri="{FF2B5EF4-FFF2-40B4-BE49-F238E27FC236}">
                <a16:creationId xmlns:a16="http://schemas.microsoft.com/office/drawing/2014/main" id="{04301453-644C-46B9-B1A7-6CE54F04DB60}"/>
              </a:ext>
            </a:extLst>
          </p:cNvPr>
          <p:cNvPicPr>
            <a:picLocks noChangeAspect="1"/>
          </p:cNvPicPr>
          <p:nvPr/>
        </p:nvPicPr>
        <p:blipFill>
          <a:blip r:embed="rId5"/>
          <a:stretch>
            <a:fillRect/>
          </a:stretch>
        </p:blipFill>
        <p:spPr>
          <a:xfrm>
            <a:off x="8116844" y="2347950"/>
            <a:ext cx="3831152" cy="2408350"/>
          </a:xfrm>
          <a:prstGeom prst="rect">
            <a:avLst/>
          </a:prstGeom>
        </p:spPr>
      </p:pic>
      <p:pic>
        <p:nvPicPr>
          <p:cNvPr id="8" name="Picture 7">
            <a:extLst>
              <a:ext uri="{FF2B5EF4-FFF2-40B4-BE49-F238E27FC236}">
                <a16:creationId xmlns:a16="http://schemas.microsoft.com/office/drawing/2014/main" id="{9B9E189E-DE9A-42EC-B839-F96D42EB47BB}"/>
              </a:ext>
            </a:extLst>
          </p:cNvPr>
          <p:cNvPicPr>
            <a:picLocks noChangeAspect="1"/>
          </p:cNvPicPr>
          <p:nvPr/>
        </p:nvPicPr>
        <p:blipFill>
          <a:blip r:embed="rId6"/>
          <a:stretch>
            <a:fillRect/>
          </a:stretch>
        </p:blipFill>
        <p:spPr>
          <a:xfrm>
            <a:off x="5183286" y="4548511"/>
            <a:ext cx="3673885" cy="2309489"/>
          </a:xfrm>
          <a:prstGeom prst="rect">
            <a:avLst/>
          </a:prstGeom>
        </p:spPr>
      </p:pic>
    </p:spTree>
    <p:extLst>
      <p:ext uri="{BB962C8B-B14F-4D97-AF65-F5344CB8AC3E}">
        <p14:creationId xmlns:p14="http://schemas.microsoft.com/office/powerpoint/2010/main" val="19053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A4A8-ED04-4625-B4E6-1D7EFA4E80F6}"/>
              </a:ext>
            </a:extLst>
          </p:cNvPr>
          <p:cNvSpPr>
            <a:spLocks noGrp="1"/>
          </p:cNvSpPr>
          <p:nvPr>
            <p:ph type="title"/>
          </p:nvPr>
        </p:nvSpPr>
        <p:spPr/>
        <p:txBody>
          <a:bodyPr/>
          <a:lstStyle/>
          <a:p>
            <a:r>
              <a:rPr lang="en-US" dirty="0"/>
              <a:t>Initial Visualization</a:t>
            </a:r>
          </a:p>
        </p:txBody>
      </p:sp>
      <p:pic>
        <p:nvPicPr>
          <p:cNvPr id="11" name="Picture 10">
            <a:extLst>
              <a:ext uri="{FF2B5EF4-FFF2-40B4-BE49-F238E27FC236}">
                <a16:creationId xmlns:a16="http://schemas.microsoft.com/office/drawing/2014/main" id="{088A1321-D577-4076-97F9-49526F803793}"/>
              </a:ext>
            </a:extLst>
          </p:cNvPr>
          <p:cNvPicPr>
            <a:picLocks noChangeAspect="1"/>
          </p:cNvPicPr>
          <p:nvPr/>
        </p:nvPicPr>
        <p:blipFill>
          <a:blip r:embed="rId2"/>
          <a:stretch>
            <a:fillRect/>
          </a:stretch>
        </p:blipFill>
        <p:spPr>
          <a:xfrm>
            <a:off x="1324718" y="4170579"/>
            <a:ext cx="4144338" cy="2605227"/>
          </a:xfrm>
          <a:prstGeom prst="rect">
            <a:avLst/>
          </a:prstGeom>
        </p:spPr>
      </p:pic>
      <p:pic>
        <p:nvPicPr>
          <p:cNvPr id="12" name="Picture 11">
            <a:extLst>
              <a:ext uri="{FF2B5EF4-FFF2-40B4-BE49-F238E27FC236}">
                <a16:creationId xmlns:a16="http://schemas.microsoft.com/office/drawing/2014/main" id="{6FC1E5AF-658F-43C7-976D-4BDC7FACEF0F}"/>
              </a:ext>
            </a:extLst>
          </p:cNvPr>
          <p:cNvPicPr>
            <a:picLocks noChangeAspect="1"/>
          </p:cNvPicPr>
          <p:nvPr/>
        </p:nvPicPr>
        <p:blipFill>
          <a:blip r:embed="rId3"/>
          <a:stretch>
            <a:fillRect/>
          </a:stretch>
        </p:blipFill>
        <p:spPr>
          <a:xfrm>
            <a:off x="5817724" y="4323362"/>
            <a:ext cx="3901295" cy="2452444"/>
          </a:xfrm>
          <a:prstGeom prst="rect">
            <a:avLst/>
          </a:prstGeom>
        </p:spPr>
      </p:pic>
      <p:pic>
        <p:nvPicPr>
          <p:cNvPr id="13" name="Picture 12">
            <a:extLst>
              <a:ext uri="{FF2B5EF4-FFF2-40B4-BE49-F238E27FC236}">
                <a16:creationId xmlns:a16="http://schemas.microsoft.com/office/drawing/2014/main" id="{A90CFCAD-31B8-4AED-85A8-9280B9E839E7}"/>
              </a:ext>
            </a:extLst>
          </p:cNvPr>
          <p:cNvPicPr>
            <a:picLocks noChangeAspect="1"/>
          </p:cNvPicPr>
          <p:nvPr/>
        </p:nvPicPr>
        <p:blipFill>
          <a:blip r:embed="rId4"/>
          <a:stretch>
            <a:fillRect/>
          </a:stretch>
        </p:blipFill>
        <p:spPr>
          <a:xfrm>
            <a:off x="381876" y="1122050"/>
            <a:ext cx="4947119" cy="3109873"/>
          </a:xfrm>
          <a:prstGeom prst="rect">
            <a:avLst/>
          </a:prstGeom>
        </p:spPr>
      </p:pic>
      <p:pic>
        <p:nvPicPr>
          <p:cNvPr id="14" name="Picture 13">
            <a:extLst>
              <a:ext uri="{FF2B5EF4-FFF2-40B4-BE49-F238E27FC236}">
                <a16:creationId xmlns:a16="http://schemas.microsoft.com/office/drawing/2014/main" id="{6715A727-C085-4E0F-8B08-FAE4A333515C}"/>
              </a:ext>
            </a:extLst>
          </p:cNvPr>
          <p:cNvPicPr>
            <a:picLocks noChangeAspect="1"/>
          </p:cNvPicPr>
          <p:nvPr/>
        </p:nvPicPr>
        <p:blipFill>
          <a:blip r:embed="rId5"/>
          <a:stretch>
            <a:fillRect/>
          </a:stretch>
        </p:blipFill>
        <p:spPr>
          <a:xfrm>
            <a:off x="6722945" y="1031024"/>
            <a:ext cx="5237380" cy="3292338"/>
          </a:xfrm>
          <a:prstGeom prst="rect">
            <a:avLst/>
          </a:prstGeom>
        </p:spPr>
      </p:pic>
    </p:spTree>
    <p:extLst>
      <p:ext uri="{BB962C8B-B14F-4D97-AF65-F5344CB8AC3E}">
        <p14:creationId xmlns:p14="http://schemas.microsoft.com/office/powerpoint/2010/main" val="61682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202A-1B6E-4B55-A764-1B4BF185D20C}"/>
              </a:ext>
            </a:extLst>
          </p:cNvPr>
          <p:cNvSpPr>
            <a:spLocks noGrp="1"/>
          </p:cNvSpPr>
          <p:nvPr>
            <p:ph type="title"/>
          </p:nvPr>
        </p:nvSpPr>
        <p:spPr/>
        <p:txBody>
          <a:bodyPr/>
          <a:lstStyle/>
          <a:p>
            <a:r>
              <a:rPr lang="en-US" dirty="0"/>
              <a:t>More Visualizations</a:t>
            </a:r>
          </a:p>
        </p:txBody>
      </p:sp>
      <p:pic>
        <p:nvPicPr>
          <p:cNvPr id="5" name="Picture 4">
            <a:extLst>
              <a:ext uri="{FF2B5EF4-FFF2-40B4-BE49-F238E27FC236}">
                <a16:creationId xmlns:a16="http://schemas.microsoft.com/office/drawing/2014/main" id="{F58C802C-ED53-4FF5-ACF0-B15A20FFD13E}"/>
              </a:ext>
            </a:extLst>
          </p:cNvPr>
          <p:cNvPicPr>
            <a:picLocks noChangeAspect="1"/>
          </p:cNvPicPr>
          <p:nvPr/>
        </p:nvPicPr>
        <p:blipFill>
          <a:blip r:embed="rId2"/>
          <a:stretch>
            <a:fillRect/>
          </a:stretch>
        </p:blipFill>
        <p:spPr>
          <a:xfrm>
            <a:off x="207267" y="2156553"/>
            <a:ext cx="7009524" cy="4406349"/>
          </a:xfrm>
          <a:prstGeom prst="rect">
            <a:avLst/>
          </a:prstGeom>
        </p:spPr>
      </p:pic>
      <p:pic>
        <p:nvPicPr>
          <p:cNvPr id="7" name="Picture 6">
            <a:extLst>
              <a:ext uri="{FF2B5EF4-FFF2-40B4-BE49-F238E27FC236}">
                <a16:creationId xmlns:a16="http://schemas.microsoft.com/office/drawing/2014/main" id="{61737953-9FA4-438D-A411-B8815E2EEB19}"/>
              </a:ext>
            </a:extLst>
          </p:cNvPr>
          <p:cNvPicPr>
            <a:picLocks noChangeAspect="1"/>
          </p:cNvPicPr>
          <p:nvPr/>
        </p:nvPicPr>
        <p:blipFill>
          <a:blip r:embed="rId3"/>
          <a:stretch>
            <a:fillRect/>
          </a:stretch>
        </p:blipFill>
        <p:spPr>
          <a:xfrm>
            <a:off x="6841671" y="3707069"/>
            <a:ext cx="5012433" cy="3150931"/>
          </a:xfrm>
          <a:prstGeom prst="rect">
            <a:avLst/>
          </a:prstGeom>
        </p:spPr>
      </p:pic>
    </p:spTree>
    <p:extLst>
      <p:ext uri="{BB962C8B-B14F-4D97-AF65-F5344CB8AC3E}">
        <p14:creationId xmlns:p14="http://schemas.microsoft.com/office/powerpoint/2010/main" val="11753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CD5F-C9A3-46F4-B4F2-FEF7F3D010CE}"/>
              </a:ext>
            </a:extLst>
          </p:cNvPr>
          <p:cNvSpPr>
            <a:spLocks noGrp="1"/>
          </p:cNvSpPr>
          <p:nvPr>
            <p:ph type="title"/>
          </p:nvPr>
        </p:nvSpPr>
        <p:spPr/>
        <p:txBody>
          <a:bodyPr/>
          <a:lstStyle/>
          <a:p>
            <a:r>
              <a:rPr lang="en-US" dirty="0"/>
              <a:t>And Even More Visualizations</a:t>
            </a:r>
          </a:p>
        </p:txBody>
      </p:sp>
      <p:pic>
        <p:nvPicPr>
          <p:cNvPr id="4" name="Picture 3">
            <a:extLst>
              <a:ext uri="{FF2B5EF4-FFF2-40B4-BE49-F238E27FC236}">
                <a16:creationId xmlns:a16="http://schemas.microsoft.com/office/drawing/2014/main" id="{F4319DF3-3200-4EE3-A8BE-09F2D156DFD3}"/>
              </a:ext>
            </a:extLst>
          </p:cNvPr>
          <p:cNvPicPr>
            <a:picLocks noChangeAspect="1"/>
          </p:cNvPicPr>
          <p:nvPr/>
        </p:nvPicPr>
        <p:blipFill>
          <a:blip r:embed="rId2"/>
          <a:stretch>
            <a:fillRect/>
          </a:stretch>
        </p:blipFill>
        <p:spPr>
          <a:xfrm>
            <a:off x="256252" y="1884146"/>
            <a:ext cx="4114855" cy="2586693"/>
          </a:xfrm>
          <a:prstGeom prst="rect">
            <a:avLst/>
          </a:prstGeom>
        </p:spPr>
      </p:pic>
      <p:pic>
        <p:nvPicPr>
          <p:cNvPr id="5" name="Picture 4">
            <a:extLst>
              <a:ext uri="{FF2B5EF4-FFF2-40B4-BE49-F238E27FC236}">
                <a16:creationId xmlns:a16="http://schemas.microsoft.com/office/drawing/2014/main" id="{72E3BC79-1DC7-4D37-A5D7-C779EC9239A0}"/>
              </a:ext>
            </a:extLst>
          </p:cNvPr>
          <p:cNvPicPr>
            <a:picLocks noChangeAspect="1"/>
          </p:cNvPicPr>
          <p:nvPr/>
        </p:nvPicPr>
        <p:blipFill>
          <a:blip r:embed="rId3"/>
          <a:stretch>
            <a:fillRect/>
          </a:stretch>
        </p:blipFill>
        <p:spPr>
          <a:xfrm>
            <a:off x="4572001" y="1641012"/>
            <a:ext cx="7210140" cy="4516654"/>
          </a:xfrm>
          <a:prstGeom prst="rect">
            <a:avLst/>
          </a:prstGeom>
        </p:spPr>
      </p:pic>
    </p:spTree>
    <p:extLst>
      <p:ext uri="{BB962C8B-B14F-4D97-AF65-F5344CB8AC3E}">
        <p14:creationId xmlns:p14="http://schemas.microsoft.com/office/powerpoint/2010/main" val="285668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C73A-D217-4726-963A-267FB62D5890}"/>
              </a:ext>
            </a:extLst>
          </p:cNvPr>
          <p:cNvSpPr>
            <a:spLocks noGrp="1"/>
          </p:cNvSpPr>
          <p:nvPr>
            <p:ph type="title"/>
          </p:nvPr>
        </p:nvSpPr>
        <p:spPr/>
        <p:txBody>
          <a:bodyPr/>
          <a:lstStyle/>
          <a:p>
            <a:r>
              <a:rPr lang="en-US" dirty="0"/>
              <a:t>Initial Methods</a:t>
            </a:r>
            <a:br>
              <a:rPr lang="en-US" dirty="0"/>
            </a:br>
            <a:r>
              <a:rPr lang="en-US" sz="4000" dirty="0"/>
              <a:t>Decision Tree</a:t>
            </a:r>
            <a:endParaRPr lang="en-US" dirty="0"/>
          </a:p>
        </p:txBody>
      </p:sp>
      <p:pic>
        <p:nvPicPr>
          <p:cNvPr id="4" name="Picture 3">
            <a:extLst>
              <a:ext uri="{FF2B5EF4-FFF2-40B4-BE49-F238E27FC236}">
                <a16:creationId xmlns:a16="http://schemas.microsoft.com/office/drawing/2014/main" id="{66F8C6A5-3721-42F1-9A15-8BD8A5E2F130}"/>
              </a:ext>
            </a:extLst>
          </p:cNvPr>
          <p:cNvPicPr>
            <a:picLocks noChangeAspect="1"/>
          </p:cNvPicPr>
          <p:nvPr/>
        </p:nvPicPr>
        <p:blipFill>
          <a:blip r:embed="rId2"/>
          <a:stretch>
            <a:fillRect/>
          </a:stretch>
        </p:blipFill>
        <p:spPr>
          <a:xfrm>
            <a:off x="499798" y="2251896"/>
            <a:ext cx="11192403" cy="3209791"/>
          </a:xfrm>
          <a:prstGeom prst="rect">
            <a:avLst/>
          </a:prstGeom>
        </p:spPr>
      </p:pic>
      <p:pic>
        <p:nvPicPr>
          <p:cNvPr id="5" name="Picture 4">
            <a:extLst>
              <a:ext uri="{FF2B5EF4-FFF2-40B4-BE49-F238E27FC236}">
                <a16:creationId xmlns:a16="http://schemas.microsoft.com/office/drawing/2014/main" id="{803BB204-94FC-4F0D-81C8-A711FA51C280}"/>
              </a:ext>
            </a:extLst>
          </p:cNvPr>
          <p:cNvPicPr>
            <a:picLocks noChangeAspect="1"/>
          </p:cNvPicPr>
          <p:nvPr/>
        </p:nvPicPr>
        <p:blipFill>
          <a:blip r:embed="rId3"/>
          <a:stretch>
            <a:fillRect/>
          </a:stretch>
        </p:blipFill>
        <p:spPr>
          <a:xfrm>
            <a:off x="1066800" y="1439316"/>
            <a:ext cx="10064353" cy="5248656"/>
          </a:xfrm>
          <a:prstGeom prst="rect">
            <a:avLst/>
          </a:prstGeom>
        </p:spPr>
      </p:pic>
      <p:pic>
        <p:nvPicPr>
          <p:cNvPr id="6" name="Picture 5">
            <a:extLst>
              <a:ext uri="{FF2B5EF4-FFF2-40B4-BE49-F238E27FC236}">
                <a16:creationId xmlns:a16="http://schemas.microsoft.com/office/drawing/2014/main" id="{68CB42C1-61D2-4568-BB62-C4B85C697FBE}"/>
              </a:ext>
            </a:extLst>
          </p:cNvPr>
          <p:cNvPicPr>
            <a:picLocks noChangeAspect="1"/>
          </p:cNvPicPr>
          <p:nvPr/>
        </p:nvPicPr>
        <p:blipFill>
          <a:blip r:embed="rId4"/>
          <a:stretch>
            <a:fillRect/>
          </a:stretch>
        </p:blipFill>
        <p:spPr>
          <a:xfrm>
            <a:off x="6549081" y="389156"/>
            <a:ext cx="5321643" cy="1456450"/>
          </a:xfrm>
          <a:prstGeom prst="rect">
            <a:avLst/>
          </a:prstGeom>
        </p:spPr>
      </p:pic>
    </p:spTree>
    <p:extLst>
      <p:ext uri="{BB962C8B-B14F-4D97-AF65-F5344CB8AC3E}">
        <p14:creationId xmlns:p14="http://schemas.microsoft.com/office/powerpoint/2010/main" val="102543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4338-846C-4224-8623-73A04F340582}"/>
              </a:ext>
            </a:extLst>
          </p:cNvPr>
          <p:cNvSpPr>
            <a:spLocks noGrp="1"/>
          </p:cNvSpPr>
          <p:nvPr>
            <p:ph type="title"/>
          </p:nvPr>
        </p:nvSpPr>
        <p:spPr/>
        <p:txBody>
          <a:bodyPr/>
          <a:lstStyle/>
          <a:p>
            <a:r>
              <a:rPr lang="en-US" dirty="0"/>
              <a:t>Initial Methods</a:t>
            </a:r>
            <a:br>
              <a:rPr lang="en-US" dirty="0"/>
            </a:br>
            <a:r>
              <a:rPr lang="en-US" sz="4000" dirty="0"/>
              <a:t>Decision Tree</a:t>
            </a:r>
            <a:endParaRPr lang="en-US" dirty="0"/>
          </a:p>
        </p:txBody>
      </p:sp>
      <p:pic>
        <p:nvPicPr>
          <p:cNvPr id="4" name="Picture 3">
            <a:extLst>
              <a:ext uri="{FF2B5EF4-FFF2-40B4-BE49-F238E27FC236}">
                <a16:creationId xmlns:a16="http://schemas.microsoft.com/office/drawing/2014/main" id="{5DA710B0-E3B9-4F99-A1DD-275BF87861F6}"/>
              </a:ext>
            </a:extLst>
          </p:cNvPr>
          <p:cNvPicPr>
            <a:picLocks noChangeAspect="1"/>
          </p:cNvPicPr>
          <p:nvPr/>
        </p:nvPicPr>
        <p:blipFill>
          <a:blip r:embed="rId2"/>
          <a:stretch>
            <a:fillRect/>
          </a:stretch>
        </p:blipFill>
        <p:spPr>
          <a:xfrm>
            <a:off x="623178" y="1609344"/>
            <a:ext cx="9265126" cy="4845299"/>
          </a:xfrm>
          <a:prstGeom prst="rect">
            <a:avLst/>
          </a:prstGeom>
        </p:spPr>
      </p:pic>
      <p:pic>
        <p:nvPicPr>
          <p:cNvPr id="5" name="Picture 4">
            <a:extLst>
              <a:ext uri="{FF2B5EF4-FFF2-40B4-BE49-F238E27FC236}">
                <a16:creationId xmlns:a16="http://schemas.microsoft.com/office/drawing/2014/main" id="{35EFAE74-9DC2-44ED-8744-B5DA4EA5DC2F}"/>
              </a:ext>
            </a:extLst>
          </p:cNvPr>
          <p:cNvPicPr>
            <a:picLocks noChangeAspect="1"/>
          </p:cNvPicPr>
          <p:nvPr/>
        </p:nvPicPr>
        <p:blipFill>
          <a:blip r:embed="rId3"/>
          <a:stretch>
            <a:fillRect/>
          </a:stretch>
        </p:blipFill>
        <p:spPr>
          <a:xfrm>
            <a:off x="6611371" y="403357"/>
            <a:ext cx="5229300" cy="1285103"/>
          </a:xfrm>
          <a:prstGeom prst="rect">
            <a:avLst/>
          </a:prstGeom>
        </p:spPr>
      </p:pic>
    </p:spTree>
    <p:extLst>
      <p:ext uri="{BB962C8B-B14F-4D97-AF65-F5344CB8AC3E}">
        <p14:creationId xmlns:p14="http://schemas.microsoft.com/office/powerpoint/2010/main" val="16318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38BE-FB47-47E2-89E4-F278C964B0BE}"/>
              </a:ext>
            </a:extLst>
          </p:cNvPr>
          <p:cNvSpPr>
            <a:spLocks noGrp="1"/>
          </p:cNvSpPr>
          <p:nvPr>
            <p:ph type="title"/>
          </p:nvPr>
        </p:nvSpPr>
        <p:spPr/>
        <p:txBody>
          <a:bodyPr/>
          <a:lstStyle/>
          <a:p>
            <a:r>
              <a:rPr lang="en-US" dirty="0"/>
              <a:t>Approach/Next Steps</a:t>
            </a:r>
          </a:p>
        </p:txBody>
      </p:sp>
      <p:sp>
        <p:nvSpPr>
          <p:cNvPr id="3" name="Content Placeholder 2">
            <a:extLst>
              <a:ext uri="{FF2B5EF4-FFF2-40B4-BE49-F238E27FC236}">
                <a16:creationId xmlns:a16="http://schemas.microsoft.com/office/drawing/2014/main" id="{F2E19B8F-4A24-4442-9599-6E0D89184347}"/>
              </a:ext>
            </a:extLst>
          </p:cNvPr>
          <p:cNvSpPr>
            <a:spLocks noGrp="1"/>
          </p:cNvSpPr>
          <p:nvPr>
            <p:ph idx="1"/>
          </p:nvPr>
        </p:nvSpPr>
        <p:spPr/>
        <p:txBody>
          <a:bodyPr>
            <a:normAutofit/>
          </a:bodyPr>
          <a:lstStyle/>
          <a:p>
            <a:r>
              <a:rPr lang="en-US" dirty="0"/>
              <a:t>Continued Data Clean-up</a:t>
            </a:r>
          </a:p>
          <a:p>
            <a:pPr lvl="1"/>
            <a:r>
              <a:rPr lang="en-US" dirty="0"/>
              <a:t>Remove columns with one or no values</a:t>
            </a:r>
          </a:p>
          <a:p>
            <a:pPr lvl="2"/>
            <a:r>
              <a:rPr lang="en-US" dirty="0"/>
              <a:t>Lesion_2</a:t>
            </a:r>
          </a:p>
          <a:p>
            <a:pPr lvl="2"/>
            <a:r>
              <a:rPr lang="en-US" dirty="0"/>
              <a:t>Lesion_3</a:t>
            </a:r>
          </a:p>
          <a:p>
            <a:pPr lvl="1"/>
            <a:r>
              <a:rPr lang="en-US" dirty="0"/>
              <a:t>Split combined lesion numbers into separate columns</a:t>
            </a:r>
          </a:p>
          <a:p>
            <a:pPr lvl="1"/>
            <a:r>
              <a:rPr lang="en-US" dirty="0"/>
              <a:t>Convert factor data to numeric for clustering?</a:t>
            </a:r>
          </a:p>
          <a:p>
            <a:r>
              <a:rPr lang="en-US" dirty="0"/>
              <a:t>Modeling/Prediction</a:t>
            </a:r>
          </a:p>
          <a:p>
            <a:pPr lvl="1"/>
            <a:r>
              <a:rPr lang="en-US" dirty="0"/>
              <a:t>Fine Tune </a:t>
            </a:r>
            <a:r>
              <a:rPr lang="en-US"/>
              <a:t>Decision Tree</a:t>
            </a:r>
          </a:p>
          <a:p>
            <a:pPr lvl="1"/>
            <a:r>
              <a:rPr lang="en-US"/>
              <a:t>Clustering</a:t>
            </a:r>
            <a:r>
              <a:rPr lang="en-US" dirty="0"/>
              <a:t>, if possible</a:t>
            </a:r>
          </a:p>
          <a:p>
            <a:pPr lvl="1"/>
            <a:r>
              <a:rPr lang="en-US" dirty="0"/>
              <a:t>Association Rule Mining?</a:t>
            </a:r>
          </a:p>
          <a:p>
            <a:pPr lvl="1"/>
            <a:r>
              <a:rPr lang="en-US" dirty="0"/>
              <a:t>Naïve Bayes</a:t>
            </a:r>
          </a:p>
          <a:p>
            <a:pPr lvl="1"/>
            <a:r>
              <a:rPr lang="en-US" dirty="0"/>
              <a:t>SVM</a:t>
            </a:r>
          </a:p>
        </p:txBody>
      </p:sp>
    </p:spTree>
    <p:extLst>
      <p:ext uri="{BB962C8B-B14F-4D97-AF65-F5344CB8AC3E}">
        <p14:creationId xmlns:p14="http://schemas.microsoft.com/office/powerpoint/2010/main" val="245420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68CB-2797-436B-B39B-D6723005458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DA89140-9F92-439E-9138-E9F5245F00EB}"/>
              </a:ext>
            </a:extLst>
          </p:cNvPr>
          <p:cNvSpPr>
            <a:spLocks noGrp="1"/>
          </p:cNvSpPr>
          <p:nvPr>
            <p:ph idx="1"/>
          </p:nvPr>
        </p:nvSpPr>
        <p:spPr/>
        <p:txBody>
          <a:bodyPr/>
          <a:lstStyle/>
          <a:p>
            <a:r>
              <a:rPr lang="en-US" dirty="0"/>
              <a:t>Data is very old</a:t>
            </a:r>
          </a:p>
          <a:p>
            <a:r>
              <a:rPr lang="en-US" dirty="0"/>
              <a:t>Things not captured that would have helped</a:t>
            </a:r>
          </a:p>
        </p:txBody>
      </p:sp>
    </p:spTree>
    <p:extLst>
      <p:ext uri="{BB962C8B-B14F-4D97-AF65-F5344CB8AC3E}">
        <p14:creationId xmlns:p14="http://schemas.microsoft.com/office/powerpoint/2010/main" val="323613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A5F9-AA48-475F-8972-37A130BB126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C6C5E8-23DE-466A-A6AE-402A3E27A2A8}"/>
              </a:ext>
            </a:extLst>
          </p:cNvPr>
          <p:cNvSpPr>
            <a:spLocks noGrp="1"/>
          </p:cNvSpPr>
          <p:nvPr>
            <p:ph idx="1"/>
          </p:nvPr>
        </p:nvSpPr>
        <p:spPr/>
        <p:txBody>
          <a:bodyPr/>
          <a:lstStyle/>
          <a:p>
            <a:r>
              <a:rPr lang="en-US" dirty="0"/>
              <a:t>This dataset was originally published by the UCI Machine Learning Database: </a:t>
            </a:r>
            <a:r>
              <a:rPr lang="en-US" u="sng" dirty="0">
                <a:hlinkClick r:id="rId3"/>
              </a:rPr>
              <a:t>http://archive.ics.uci.edu/ml/datasets/Horse+Colic</a:t>
            </a:r>
            <a:endParaRPr lang="en-US" u="sng" dirty="0"/>
          </a:p>
          <a:p>
            <a:pPr lvl="1"/>
            <a:r>
              <a:rPr lang="en-US" dirty="0"/>
              <a:t>Title: Horse Colic database</a:t>
            </a:r>
          </a:p>
          <a:p>
            <a:pPr lvl="1"/>
            <a:r>
              <a:rPr lang="en-US" dirty="0"/>
              <a:t>Source Information:</a:t>
            </a:r>
          </a:p>
          <a:p>
            <a:pPr lvl="2"/>
            <a:r>
              <a:rPr lang="en-US" dirty="0"/>
              <a:t>Creators: Mary McLeish &amp; Matt Cecile</a:t>
            </a:r>
            <a:br>
              <a:rPr lang="en-US" dirty="0"/>
            </a:br>
            <a:r>
              <a:rPr lang="en-US" dirty="0"/>
              <a:t>Department of Computer Science</a:t>
            </a:r>
            <a:br>
              <a:rPr lang="en-US" dirty="0"/>
            </a:br>
            <a:r>
              <a:rPr lang="en-US" dirty="0"/>
              <a:t>University of Guelph</a:t>
            </a:r>
            <a:br>
              <a:rPr lang="en-US" dirty="0"/>
            </a:br>
            <a:r>
              <a:rPr lang="en-US" dirty="0" err="1"/>
              <a:t>Guelph</a:t>
            </a:r>
            <a:r>
              <a:rPr lang="en-US" dirty="0"/>
              <a:t>, Ontario Canada N1G 2W1</a:t>
            </a:r>
          </a:p>
          <a:p>
            <a:pPr lvl="2"/>
            <a:r>
              <a:rPr lang="en-US" dirty="0"/>
              <a:t>Donor: Will Taylor (taylor@pluto.arc.nasa.gov)</a:t>
            </a:r>
            <a:br>
              <a:rPr lang="en-US" dirty="0"/>
            </a:br>
            <a:r>
              <a:rPr lang="en-US" dirty="0"/>
              <a:t>Date: 8/6/1989</a:t>
            </a:r>
          </a:p>
          <a:p>
            <a:endParaRPr lang="en-US" dirty="0"/>
          </a:p>
        </p:txBody>
      </p:sp>
      <p:sp>
        <p:nvSpPr>
          <p:cNvPr id="4" name="Text Placeholder 3">
            <a:extLst>
              <a:ext uri="{FF2B5EF4-FFF2-40B4-BE49-F238E27FC236}">
                <a16:creationId xmlns:a16="http://schemas.microsoft.com/office/drawing/2014/main" id="{0D0C7862-E5AE-4583-922C-555E64EBAD87}"/>
              </a:ext>
            </a:extLst>
          </p:cNvPr>
          <p:cNvSpPr>
            <a:spLocks noGrp="1"/>
          </p:cNvSpPr>
          <p:nvPr>
            <p:ph type="body" sz="half" idx="2"/>
          </p:nvPr>
        </p:nvSpPr>
        <p:spPr/>
        <p:txBody>
          <a:bodyPr/>
          <a:lstStyle/>
          <a:p>
            <a:r>
              <a:rPr lang="en-US" dirty="0"/>
              <a:t>Referenced information for developing this project</a:t>
            </a:r>
          </a:p>
        </p:txBody>
      </p:sp>
    </p:spTree>
    <p:extLst>
      <p:ext uri="{BB962C8B-B14F-4D97-AF65-F5344CB8AC3E}">
        <p14:creationId xmlns:p14="http://schemas.microsoft.com/office/powerpoint/2010/main" val="395415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650A-FD08-4A80-A519-8E342E99DE61}"/>
              </a:ext>
            </a:extLst>
          </p:cNvPr>
          <p:cNvSpPr>
            <a:spLocks noGrp="1"/>
          </p:cNvSpPr>
          <p:nvPr>
            <p:ph type="ctrTitle"/>
          </p:nvPr>
        </p:nvSpPr>
        <p:spPr/>
        <p:txBody>
          <a:bodyPr/>
          <a:lstStyle/>
          <a:p>
            <a:r>
              <a:rPr lang="en-US" dirty="0"/>
              <a:t>Horse Colic</a:t>
            </a:r>
          </a:p>
        </p:txBody>
      </p:sp>
      <p:sp>
        <p:nvSpPr>
          <p:cNvPr id="3" name="Subtitle 2">
            <a:extLst>
              <a:ext uri="{FF2B5EF4-FFF2-40B4-BE49-F238E27FC236}">
                <a16:creationId xmlns:a16="http://schemas.microsoft.com/office/drawing/2014/main" id="{B80CCF52-CAA3-4E6E-A2AC-FAF98520857D}"/>
              </a:ext>
            </a:extLst>
          </p:cNvPr>
          <p:cNvSpPr>
            <a:spLocks noGrp="1"/>
          </p:cNvSpPr>
          <p:nvPr>
            <p:ph type="subTitle" idx="1"/>
          </p:nvPr>
        </p:nvSpPr>
        <p:spPr>
          <a:xfrm>
            <a:off x="4882242" y="4389120"/>
            <a:ext cx="4078877" cy="1069848"/>
          </a:xfrm>
        </p:spPr>
        <p:txBody>
          <a:bodyPr/>
          <a:lstStyle/>
          <a:p>
            <a:r>
              <a:rPr lang="en-US" dirty="0"/>
              <a:t>Joyce Woznica</a:t>
            </a:r>
            <a:br>
              <a:rPr lang="en-US" dirty="0"/>
            </a:br>
            <a:r>
              <a:rPr lang="en-US" dirty="0"/>
              <a:t>jlwoznic@syr.edu</a:t>
            </a:r>
          </a:p>
        </p:txBody>
      </p:sp>
      <p:pic>
        <p:nvPicPr>
          <p:cNvPr id="4" name="Picture 2">
            <a:extLst>
              <a:ext uri="{FF2B5EF4-FFF2-40B4-BE49-F238E27FC236}">
                <a16:creationId xmlns:a16="http://schemas.microsoft.com/office/drawing/2014/main" id="{569D6C63-11DC-4C93-92AD-1F01062D0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92609"/>
            <a:ext cx="4820412" cy="320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368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3B49-D04A-4957-8E59-04B67FFAB60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BF2BF4A-5C66-411E-853C-BE7CC33A7134}"/>
              </a:ext>
            </a:extLst>
          </p:cNvPr>
          <p:cNvSpPr>
            <a:spLocks noGrp="1"/>
          </p:cNvSpPr>
          <p:nvPr>
            <p:ph idx="1"/>
          </p:nvPr>
        </p:nvSpPr>
        <p:spPr/>
        <p:txBody>
          <a:bodyPr/>
          <a:lstStyle/>
          <a:p>
            <a:r>
              <a:rPr lang="en-US" dirty="0"/>
              <a:t>Introduction</a:t>
            </a:r>
          </a:p>
          <a:p>
            <a:r>
              <a:rPr lang="en-US" dirty="0"/>
              <a:t>Motivation</a:t>
            </a:r>
          </a:p>
          <a:p>
            <a:r>
              <a:rPr lang="en-US" dirty="0"/>
              <a:t>Problem Statement</a:t>
            </a:r>
          </a:p>
          <a:p>
            <a:r>
              <a:rPr lang="en-US" dirty="0"/>
              <a:t>Data</a:t>
            </a:r>
          </a:p>
          <a:p>
            <a:pPr lvl="1"/>
            <a:r>
              <a:rPr lang="en-US" dirty="0"/>
              <a:t>Raw Data Description</a:t>
            </a:r>
          </a:p>
          <a:p>
            <a:pPr lvl="1"/>
            <a:r>
              <a:rPr lang="en-US" dirty="0"/>
              <a:t>Data Cleaning and Preparation</a:t>
            </a:r>
          </a:p>
          <a:p>
            <a:r>
              <a:rPr lang="en-US" dirty="0"/>
              <a:t>Exploratory Data Analysis (EDA)</a:t>
            </a:r>
          </a:p>
          <a:p>
            <a:r>
              <a:rPr lang="en-US" dirty="0"/>
              <a:t>Next Planned Steps</a:t>
            </a:r>
          </a:p>
          <a:p>
            <a:pPr lvl="1"/>
            <a:endParaRPr lang="en-US" dirty="0"/>
          </a:p>
        </p:txBody>
      </p:sp>
    </p:spTree>
    <p:extLst>
      <p:ext uri="{BB962C8B-B14F-4D97-AF65-F5344CB8AC3E}">
        <p14:creationId xmlns:p14="http://schemas.microsoft.com/office/powerpoint/2010/main" val="264473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E0C1-E247-40C5-9CE1-989E9BCFC11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E768796-6431-4478-9CBA-38ED903D4B0C}"/>
              </a:ext>
            </a:extLst>
          </p:cNvPr>
          <p:cNvSpPr>
            <a:spLocks noGrp="1"/>
          </p:cNvSpPr>
          <p:nvPr>
            <p:ph idx="1"/>
          </p:nvPr>
        </p:nvSpPr>
        <p:spPr/>
        <p:txBody>
          <a:bodyPr/>
          <a:lstStyle/>
          <a:p>
            <a:r>
              <a:rPr lang="en-US" dirty="0"/>
              <a:t>Equine colic is relatively common</a:t>
            </a:r>
          </a:p>
          <a:p>
            <a:r>
              <a:rPr lang="en-US" dirty="0"/>
              <a:t>“Colic” simply means “abdominal pain”</a:t>
            </a:r>
          </a:p>
          <a:p>
            <a:pPr lvl="1"/>
            <a:r>
              <a:rPr lang="en-US" dirty="0"/>
              <a:t>In horses, it is a severe condition</a:t>
            </a:r>
          </a:p>
          <a:p>
            <a:r>
              <a:rPr lang="en-US" dirty="0"/>
              <a:t>Horses cannot regurgitate</a:t>
            </a:r>
          </a:p>
          <a:p>
            <a:r>
              <a:rPr lang="en-US" dirty="0"/>
              <a:t>The horse’s small and large intestine is approximately 84 feet long</a:t>
            </a:r>
          </a:p>
          <a:p>
            <a:endParaRPr lang="en-US" dirty="0"/>
          </a:p>
        </p:txBody>
      </p:sp>
      <p:sp>
        <p:nvSpPr>
          <p:cNvPr id="4" name="Rectangle 3">
            <a:extLst>
              <a:ext uri="{FF2B5EF4-FFF2-40B4-BE49-F238E27FC236}">
                <a16:creationId xmlns:a16="http://schemas.microsoft.com/office/drawing/2014/main" id="{0AAF45BF-07C0-4EF4-A7A7-46F08CDA0C78}"/>
              </a:ext>
            </a:extLst>
          </p:cNvPr>
          <p:cNvSpPr/>
          <p:nvPr/>
        </p:nvSpPr>
        <p:spPr>
          <a:xfrm>
            <a:off x="422031" y="4531657"/>
            <a:ext cx="11377246" cy="1477328"/>
          </a:xfrm>
          <a:prstGeom prst="rect">
            <a:avLst/>
          </a:prstGeom>
        </p:spPr>
        <p:txBody>
          <a:bodyPr wrap="square">
            <a:spAutoFit/>
          </a:bodyPr>
          <a:lstStyle/>
          <a:p>
            <a:pPr algn="ctr"/>
            <a:r>
              <a:rPr lang="en-US" dirty="0"/>
              <a:t>There are a variety of different causes of colic, some of which can prove fatal without surgical intervention. Colic surgery is usually an expensive procedure as it is major abdominal surgery, often with intensive aftercare. </a:t>
            </a:r>
            <a:r>
              <a:rPr lang="en-US" b="1" i="1" dirty="0"/>
              <a:t>Among domesticated horses, colic is the leading cause of premature death</a:t>
            </a:r>
            <a:r>
              <a:rPr lang="en-US" dirty="0"/>
              <a:t>. The incidence of colic in the general horse population has been estimated between 4 and 10 percent over the course of their lifetime. Clinical signs of colic generally require treatment by a veterinarian. </a:t>
            </a:r>
          </a:p>
        </p:txBody>
      </p:sp>
      <p:sp>
        <p:nvSpPr>
          <p:cNvPr id="5" name="Rectangle 4">
            <a:extLst>
              <a:ext uri="{FF2B5EF4-FFF2-40B4-BE49-F238E27FC236}">
                <a16:creationId xmlns:a16="http://schemas.microsoft.com/office/drawing/2014/main" id="{5276C586-BA0A-4F8C-AAC2-4DA0815B2F4F}"/>
              </a:ext>
            </a:extLst>
          </p:cNvPr>
          <p:cNvSpPr/>
          <p:nvPr/>
        </p:nvSpPr>
        <p:spPr>
          <a:xfrm rot="20024160">
            <a:off x="1109701" y="1807055"/>
            <a:ext cx="9972603" cy="2585323"/>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rgbClr val="FF0000"/>
                </a:solidFill>
                <a:effectLst/>
              </a:rPr>
              <a:t>2013:</a:t>
            </a:r>
          </a:p>
          <a:p>
            <a:pPr algn="ctr"/>
            <a:r>
              <a:rPr lang="en-US" sz="5400" b="1" dirty="0">
                <a:ln w="22225">
                  <a:solidFill>
                    <a:schemeClr val="accent2"/>
                  </a:solidFill>
                  <a:prstDash val="solid"/>
                </a:ln>
                <a:solidFill>
                  <a:srgbClr val="FF0000"/>
                </a:solidFill>
              </a:rPr>
              <a:t>Colic Surgical Cost $13,500</a:t>
            </a:r>
            <a:br>
              <a:rPr lang="en-US" sz="5400" b="1" dirty="0">
                <a:ln w="22225">
                  <a:solidFill>
                    <a:schemeClr val="accent2"/>
                  </a:solidFill>
                  <a:prstDash val="solid"/>
                </a:ln>
                <a:solidFill>
                  <a:srgbClr val="FF0000"/>
                </a:solidFill>
              </a:rPr>
            </a:br>
            <a:r>
              <a:rPr lang="en-US" sz="5400" b="1" dirty="0">
                <a:ln w="22225">
                  <a:solidFill>
                    <a:schemeClr val="accent2"/>
                  </a:solidFill>
                  <a:prstDash val="solid"/>
                </a:ln>
                <a:solidFill>
                  <a:srgbClr val="FF0000"/>
                </a:solidFill>
              </a:rPr>
              <a:t>Estimated 2019 Cost: $17,500</a:t>
            </a:r>
            <a:endParaRPr lang="en-US"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100409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936C-22B3-4E22-8FC8-DEBD5587EBB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49187D1-0BBC-43CE-9FE5-2501CBCBE6F4}"/>
              </a:ext>
            </a:extLst>
          </p:cNvPr>
          <p:cNvSpPr>
            <a:spLocks noGrp="1"/>
          </p:cNvSpPr>
          <p:nvPr>
            <p:ph idx="1"/>
          </p:nvPr>
        </p:nvSpPr>
        <p:spPr/>
        <p:txBody>
          <a:bodyPr/>
          <a:lstStyle/>
          <a:p>
            <a:r>
              <a:rPr lang="en-US" dirty="0"/>
              <a:t>I lost a horse to colic</a:t>
            </a:r>
          </a:p>
          <a:p>
            <a:r>
              <a:rPr lang="en-US" dirty="0"/>
              <a:t>Equine insurance is most often used for colic</a:t>
            </a:r>
          </a:p>
          <a:p>
            <a:r>
              <a:rPr lang="en-US" dirty="0"/>
              <a:t>Insurance saved my horse’s life the first time</a:t>
            </a:r>
          </a:p>
          <a:p>
            <a:r>
              <a:rPr lang="en-US" dirty="0"/>
              <a:t>If we could understand when it is going to </a:t>
            </a:r>
            <a:br>
              <a:rPr lang="en-US" dirty="0"/>
            </a:br>
            <a:r>
              <a:rPr lang="en-US" dirty="0"/>
              <a:t>happen, maybe we can intervene in time</a:t>
            </a:r>
          </a:p>
        </p:txBody>
      </p:sp>
      <p:pic>
        <p:nvPicPr>
          <p:cNvPr id="4" name="Picture 3">
            <a:extLst>
              <a:ext uri="{FF2B5EF4-FFF2-40B4-BE49-F238E27FC236}">
                <a16:creationId xmlns:a16="http://schemas.microsoft.com/office/drawing/2014/main" id="{50A54C5D-5166-4464-9FE6-EEE30A334F10}"/>
              </a:ext>
            </a:extLst>
          </p:cNvPr>
          <p:cNvPicPr>
            <a:picLocks noChangeAspect="1"/>
          </p:cNvPicPr>
          <p:nvPr/>
        </p:nvPicPr>
        <p:blipFill>
          <a:blip r:embed="rId2"/>
          <a:stretch>
            <a:fillRect/>
          </a:stretch>
        </p:blipFill>
        <p:spPr>
          <a:xfrm>
            <a:off x="6771858" y="70721"/>
            <a:ext cx="5201281" cy="6787279"/>
          </a:xfrm>
          <a:prstGeom prst="rect">
            <a:avLst/>
          </a:prstGeom>
        </p:spPr>
      </p:pic>
      <p:pic>
        <p:nvPicPr>
          <p:cNvPr id="5" name="Picture 4">
            <a:extLst>
              <a:ext uri="{FF2B5EF4-FFF2-40B4-BE49-F238E27FC236}">
                <a16:creationId xmlns:a16="http://schemas.microsoft.com/office/drawing/2014/main" id="{98E6DEA7-AD88-4477-88F3-3E3B205349A3}"/>
              </a:ext>
            </a:extLst>
          </p:cNvPr>
          <p:cNvPicPr>
            <a:picLocks noChangeAspect="1"/>
          </p:cNvPicPr>
          <p:nvPr/>
        </p:nvPicPr>
        <p:blipFill>
          <a:blip r:embed="rId3"/>
          <a:stretch>
            <a:fillRect/>
          </a:stretch>
        </p:blipFill>
        <p:spPr>
          <a:xfrm>
            <a:off x="685799" y="4309234"/>
            <a:ext cx="4949299" cy="2305358"/>
          </a:xfrm>
          <a:prstGeom prst="rect">
            <a:avLst/>
          </a:prstGeom>
        </p:spPr>
      </p:pic>
    </p:spTree>
    <p:extLst>
      <p:ext uri="{BB962C8B-B14F-4D97-AF65-F5344CB8AC3E}">
        <p14:creationId xmlns:p14="http://schemas.microsoft.com/office/powerpoint/2010/main" val="107123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3142-4A46-45F1-A384-9B5C4851075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85C6B9A-81DB-494F-A513-FADA24A4366C}"/>
              </a:ext>
            </a:extLst>
          </p:cNvPr>
          <p:cNvSpPr>
            <a:spLocks noGrp="1"/>
          </p:cNvSpPr>
          <p:nvPr>
            <p:ph idx="1"/>
          </p:nvPr>
        </p:nvSpPr>
        <p:spPr/>
        <p:txBody>
          <a:bodyPr/>
          <a:lstStyle/>
          <a:p>
            <a:r>
              <a:rPr lang="en-US" dirty="0"/>
              <a:t>Given a set of symptoms and horse presentation </a:t>
            </a:r>
            <a:r>
              <a:rPr lang="en-US" b="1" dirty="0"/>
              <a:t>– </a:t>
            </a:r>
            <a:br>
              <a:rPr lang="en-US" b="1" dirty="0"/>
            </a:br>
            <a:r>
              <a:rPr lang="en-US" sz="3200" b="1" dirty="0"/>
              <a:t>Can we predict the outcome of this specific case?</a:t>
            </a:r>
          </a:p>
          <a:p>
            <a:pPr lvl="1"/>
            <a:r>
              <a:rPr lang="en-US" dirty="0"/>
              <a:t>Death</a:t>
            </a:r>
          </a:p>
          <a:p>
            <a:pPr lvl="1"/>
            <a:r>
              <a:rPr lang="en-US" dirty="0"/>
              <a:t>Euthanize</a:t>
            </a:r>
          </a:p>
          <a:p>
            <a:pPr lvl="1"/>
            <a:r>
              <a:rPr lang="en-US" dirty="0"/>
              <a:t>Live</a:t>
            </a:r>
          </a:p>
          <a:p>
            <a:pPr marL="274320" lvl="1" indent="0">
              <a:buNone/>
            </a:pPr>
            <a:br>
              <a:rPr lang="en-US" dirty="0"/>
            </a:br>
            <a:r>
              <a:rPr lang="en-US" dirty="0"/>
              <a:t>Maybe side effect- can we predict if the horse will need surgery?</a:t>
            </a:r>
          </a:p>
          <a:p>
            <a:pPr marL="274320" lvl="1" indent="0">
              <a:buNone/>
            </a:pPr>
            <a:endParaRPr lang="en-US" dirty="0"/>
          </a:p>
          <a:p>
            <a:pPr marL="274320" lvl="1" indent="0">
              <a:buNone/>
            </a:pPr>
            <a:r>
              <a:rPr lang="en-US" dirty="0"/>
              <a:t>Ideally, if we have this information and understand what data is most important in determining the severity of the colic – can we proactively take measures to save the horse.</a:t>
            </a:r>
          </a:p>
          <a:p>
            <a:pPr marL="274320" lvl="1" indent="0">
              <a:buNone/>
            </a:pPr>
            <a:endParaRPr lang="en-US" dirty="0"/>
          </a:p>
        </p:txBody>
      </p:sp>
    </p:spTree>
    <p:extLst>
      <p:ext uri="{BB962C8B-B14F-4D97-AF65-F5344CB8AC3E}">
        <p14:creationId xmlns:p14="http://schemas.microsoft.com/office/powerpoint/2010/main" val="153562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CAB0-0765-4FF5-9FED-358AA1B51A43}"/>
              </a:ext>
            </a:extLst>
          </p:cNvPr>
          <p:cNvSpPr>
            <a:spLocks noGrp="1"/>
          </p:cNvSpPr>
          <p:nvPr>
            <p:ph type="title"/>
          </p:nvPr>
        </p:nvSpPr>
        <p:spPr/>
        <p:txBody>
          <a:bodyPr/>
          <a:lstStyle/>
          <a:p>
            <a:r>
              <a:rPr lang="en-US" dirty="0"/>
              <a:t>Data Table</a:t>
            </a:r>
          </a:p>
        </p:txBody>
      </p:sp>
      <p:graphicFrame>
        <p:nvGraphicFramePr>
          <p:cNvPr id="5" name="Table 4">
            <a:extLst>
              <a:ext uri="{FF2B5EF4-FFF2-40B4-BE49-F238E27FC236}">
                <a16:creationId xmlns:a16="http://schemas.microsoft.com/office/drawing/2014/main" id="{23365A31-A1C5-4E42-9671-C18F07D876A2}"/>
              </a:ext>
            </a:extLst>
          </p:cNvPr>
          <p:cNvGraphicFramePr>
            <a:graphicFrameLocks noGrp="1"/>
          </p:cNvGraphicFramePr>
          <p:nvPr>
            <p:extLst>
              <p:ext uri="{D42A27DB-BD31-4B8C-83A1-F6EECF244321}">
                <p14:modId xmlns:p14="http://schemas.microsoft.com/office/powerpoint/2010/main" val="3070829028"/>
              </p:ext>
            </p:extLst>
          </p:nvPr>
        </p:nvGraphicFramePr>
        <p:xfrm>
          <a:off x="587829" y="1306286"/>
          <a:ext cx="10907485" cy="4898575"/>
        </p:xfrm>
        <a:graphic>
          <a:graphicData uri="http://schemas.openxmlformats.org/drawingml/2006/table">
            <a:tbl>
              <a:tblPr firstRow="1" bandRow="1">
                <a:tableStyleId>{5C22544A-7EE6-4342-B048-85BDC9FD1C3A}</a:tableStyleId>
              </a:tblPr>
              <a:tblGrid>
                <a:gridCol w="2275111">
                  <a:extLst>
                    <a:ext uri="{9D8B030D-6E8A-4147-A177-3AD203B41FA5}">
                      <a16:colId xmlns:a16="http://schemas.microsoft.com/office/drawing/2014/main" val="1083244677"/>
                    </a:ext>
                  </a:extLst>
                </a:gridCol>
                <a:gridCol w="8632374">
                  <a:extLst>
                    <a:ext uri="{9D8B030D-6E8A-4147-A177-3AD203B41FA5}">
                      <a16:colId xmlns:a16="http://schemas.microsoft.com/office/drawing/2014/main" val="317314542"/>
                    </a:ext>
                  </a:extLst>
                </a:gridCol>
              </a:tblGrid>
              <a:tr h="171326">
                <a:tc>
                  <a:txBody>
                    <a:bodyPr/>
                    <a:lstStyle/>
                    <a:p>
                      <a:pPr marL="0" marR="0">
                        <a:lnSpc>
                          <a:spcPct val="107000"/>
                        </a:lnSpc>
                        <a:spcBef>
                          <a:spcPts val="100"/>
                        </a:spcBef>
                        <a:spcAft>
                          <a:spcPts val="100"/>
                        </a:spcAft>
                      </a:pPr>
                      <a:r>
                        <a:rPr lang="en-US" sz="800">
                          <a:effectLst/>
                        </a:rPr>
                        <a:t>Variable</a:t>
                      </a:r>
                      <a:endParaRPr lang="en-US" sz="800" b="1">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Definition</a:t>
                      </a:r>
                      <a:endParaRPr lang="en-US" sz="800" b="1">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812634070"/>
                  </a:ext>
                </a:extLst>
              </a:tr>
              <a:tr h="143562">
                <a:tc>
                  <a:txBody>
                    <a:bodyPr/>
                    <a:lstStyle/>
                    <a:p>
                      <a:pPr marL="0" marR="0">
                        <a:lnSpc>
                          <a:spcPct val="107000"/>
                        </a:lnSpc>
                        <a:spcBef>
                          <a:spcPts val="100"/>
                        </a:spcBef>
                        <a:spcAft>
                          <a:spcPts val="100"/>
                        </a:spcAft>
                      </a:pPr>
                      <a:r>
                        <a:rPr lang="en-US" sz="800">
                          <a:effectLst/>
                        </a:rPr>
                        <a:t>Surgery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yes or no</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39068344"/>
                  </a:ext>
                </a:extLst>
              </a:tr>
              <a:tr h="143562">
                <a:tc>
                  <a:txBody>
                    <a:bodyPr/>
                    <a:lstStyle/>
                    <a:p>
                      <a:pPr marL="0" marR="0">
                        <a:lnSpc>
                          <a:spcPct val="107000"/>
                        </a:lnSpc>
                        <a:spcBef>
                          <a:spcPts val="100"/>
                        </a:spcBef>
                        <a:spcAft>
                          <a:spcPts val="100"/>
                        </a:spcAft>
                      </a:pPr>
                      <a:r>
                        <a:rPr lang="en-US" sz="800">
                          <a:effectLst/>
                        </a:rPr>
                        <a:t>Age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adult (≥6 months), young (&lt;6 months)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08197074"/>
                  </a:ext>
                </a:extLst>
              </a:tr>
              <a:tr h="143562">
                <a:tc>
                  <a:txBody>
                    <a:bodyPr/>
                    <a:lstStyle/>
                    <a:p>
                      <a:pPr marL="0" marR="0">
                        <a:lnSpc>
                          <a:spcPct val="107000"/>
                        </a:lnSpc>
                        <a:spcBef>
                          <a:spcPts val="100"/>
                        </a:spcBef>
                        <a:spcAft>
                          <a:spcPts val="100"/>
                        </a:spcAft>
                      </a:pPr>
                      <a:r>
                        <a:rPr lang="en-US" sz="800">
                          <a:effectLst/>
                        </a:rPr>
                        <a:t>Hospital Number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Case number for hospital (only unique if horse treated one time only)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144545877"/>
                  </a:ext>
                </a:extLst>
              </a:tr>
              <a:tr h="143562">
                <a:tc>
                  <a:txBody>
                    <a:bodyPr/>
                    <a:lstStyle/>
                    <a:p>
                      <a:pPr marL="0" marR="0">
                        <a:lnSpc>
                          <a:spcPct val="107000"/>
                        </a:lnSpc>
                        <a:spcBef>
                          <a:spcPts val="100"/>
                        </a:spcBef>
                        <a:spcAft>
                          <a:spcPts val="100"/>
                        </a:spcAft>
                      </a:pPr>
                      <a:r>
                        <a:rPr lang="en-US" sz="800">
                          <a:effectLst/>
                        </a:rPr>
                        <a:t>Rectal Temperature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Rectal temperature in degrees Celsius (normal=37.8)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55599921"/>
                  </a:ext>
                </a:extLst>
              </a:tr>
              <a:tr h="143562">
                <a:tc>
                  <a:txBody>
                    <a:bodyPr/>
                    <a:lstStyle/>
                    <a:p>
                      <a:pPr marL="0" marR="0">
                        <a:lnSpc>
                          <a:spcPct val="107000"/>
                        </a:lnSpc>
                        <a:spcBef>
                          <a:spcPts val="100"/>
                        </a:spcBef>
                        <a:spcAft>
                          <a:spcPts val="100"/>
                        </a:spcAft>
                      </a:pPr>
                      <a:r>
                        <a:rPr lang="en-US" sz="800">
                          <a:effectLst/>
                        </a:rPr>
                        <a:t>Pulse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Heartrate in beats per minute (normal 30-40)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5990470"/>
                  </a:ext>
                </a:extLst>
              </a:tr>
              <a:tr h="143562">
                <a:tc>
                  <a:txBody>
                    <a:bodyPr/>
                    <a:lstStyle/>
                    <a:p>
                      <a:pPr marL="0" marR="0">
                        <a:lnSpc>
                          <a:spcPct val="107000"/>
                        </a:lnSpc>
                        <a:spcBef>
                          <a:spcPts val="100"/>
                        </a:spcBef>
                        <a:spcAft>
                          <a:spcPts val="100"/>
                        </a:spcAft>
                      </a:pPr>
                      <a:r>
                        <a:rPr lang="en-US" sz="800">
                          <a:effectLst/>
                        </a:rPr>
                        <a:t>Respiratory Rate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Respiration rate  (normal 8-10)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578777511"/>
                  </a:ext>
                </a:extLst>
              </a:tr>
              <a:tr h="143562">
                <a:tc>
                  <a:txBody>
                    <a:bodyPr/>
                    <a:lstStyle/>
                    <a:p>
                      <a:pPr marL="0" marR="0">
                        <a:lnSpc>
                          <a:spcPct val="107000"/>
                        </a:lnSpc>
                        <a:spcBef>
                          <a:spcPts val="100"/>
                        </a:spcBef>
                        <a:spcAft>
                          <a:spcPts val="100"/>
                        </a:spcAft>
                      </a:pPr>
                      <a:r>
                        <a:rPr lang="en-US" sz="800">
                          <a:effectLst/>
                        </a:rPr>
                        <a:t>Extremities Temperature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Normal, warm, cool, cold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64057986"/>
                  </a:ext>
                </a:extLst>
              </a:tr>
              <a:tr h="143562">
                <a:tc>
                  <a:txBody>
                    <a:bodyPr/>
                    <a:lstStyle/>
                    <a:p>
                      <a:pPr marL="0" marR="0">
                        <a:lnSpc>
                          <a:spcPct val="107000"/>
                        </a:lnSpc>
                        <a:spcBef>
                          <a:spcPts val="100"/>
                        </a:spcBef>
                        <a:spcAft>
                          <a:spcPts val="100"/>
                        </a:spcAft>
                      </a:pPr>
                      <a:r>
                        <a:rPr lang="en-US" sz="800">
                          <a:effectLst/>
                        </a:rPr>
                        <a:t>Peripheral pulse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Normal, increased, reduced, absent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317263061"/>
                  </a:ext>
                </a:extLst>
              </a:tr>
              <a:tr h="294625">
                <a:tc>
                  <a:txBody>
                    <a:bodyPr/>
                    <a:lstStyle/>
                    <a:p>
                      <a:pPr marL="0" marR="0">
                        <a:lnSpc>
                          <a:spcPct val="107000"/>
                        </a:lnSpc>
                        <a:spcBef>
                          <a:spcPts val="100"/>
                        </a:spcBef>
                        <a:spcAft>
                          <a:spcPts val="100"/>
                        </a:spcAft>
                      </a:pPr>
                      <a:r>
                        <a:rPr lang="en-US" sz="800">
                          <a:effectLst/>
                        </a:rPr>
                        <a:t>Mucous membranes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Normal pink, bright pink, pale pink, pale cyanotic, bright red/injected, dark cyanotic (normal pink to bright pink is normal)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470446469"/>
                  </a:ext>
                </a:extLst>
              </a:tr>
              <a:tr h="143562">
                <a:tc>
                  <a:txBody>
                    <a:bodyPr/>
                    <a:lstStyle/>
                    <a:p>
                      <a:pPr marL="0" marR="0">
                        <a:lnSpc>
                          <a:spcPct val="107000"/>
                        </a:lnSpc>
                        <a:spcBef>
                          <a:spcPts val="100"/>
                        </a:spcBef>
                        <a:spcAft>
                          <a:spcPts val="100"/>
                        </a:spcAft>
                      </a:pPr>
                      <a:r>
                        <a:rPr lang="en-US" sz="800">
                          <a:effectLst/>
                        </a:rPr>
                        <a:t>Capillary Refill Time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 3 seconds, &lt; 3 seconds (&lt; 3 seconds normal)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680528645"/>
                  </a:ext>
                </a:extLst>
              </a:tr>
              <a:tr h="143562">
                <a:tc>
                  <a:txBody>
                    <a:bodyPr/>
                    <a:lstStyle/>
                    <a:p>
                      <a:pPr marL="0" marR="0">
                        <a:lnSpc>
                          <a:spcPct val="107000"/>
                        </a:lnSpc>
                        <a:spcBef>
                          <a:spcPts val="100"/>
                        </a:spcBef>
                        <a:spcAft>
                          <a:spcPts val="100"/>
                        </a:spcAft>
                      </a:pPr>
                      <a:r>
                        <a:rPr lang="en-US" sz="800">
                          <a:effectLst/>
                        </a:rPr>
                        <a:t>Pain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Alert (no pain), depressed, intermittent mild pain, intermittent severe pain, continuous severe pain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065831172"/>
                  </a:ext>
                </a:extLst>
              </a:tr>
              <a:tr h="143562">
                <a:tc>
                  <a:txBody>
                    <a:bodyPr/>
                    <a:lstStyle/>
                    <a:p>
                      <a:pPr marL="0" marR="0">
                        <a:lnSpc>
                          <a:spcPct val="107000"/>
                        </a:lnSpc>
                        <a:spcBef>
                          <a:spcPts val="100"/>
                        </a:spcBef>
                        <a:spcAft>
                          <a:spcPts val="100"/>
                        </a:spcAft>
                      </a:pPr>
                      <a:r>
                        <a:rPr lang="en-US" sz="800">
                          <a:effectLst/>
                        </a:rPr>
                        <a:t>Peristalsis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Gut Activity. Hypermotile, normal, hypomotile, absent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256568161"/>
                  </a:ext>
                </a:extLst>
              </a:tr>
              <a:tr h="143562">
                <a:tc>
                  <a:txBody>
                    <a:bodyPr/>
                    <a:lstStyle/>
                    <a:p>
                      <a:pPr marL="0" marR="0">
                        <a:lnSpc>
                          <a:spcPct val="107000"/>
                        </a:lnSpc>
                        <a:spcBef>
                          <a:spcPts val="100"/>
                        </a:spcBef>
                        <a:spcAft>
                          <a:spcPts val="100"/>
                        </a:spcAft>
                      </a:pPr>
                      <a:r>
                        <a:rPr lang="en-US" sz="800">
                          <a:effectLst/>
                        </a:rPr>
                        <a:t>Abdominal Distension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None, slight, moderate, severe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721162312"/>
                  </a:ext>
                </a:extLst>
              </a:tr>
              <a:tr h="143562">
                <a:tc>
                  <a:txBody>
                    <a:bodyPr/>
                    <a:lstStyle/>
                    <a:p>
                      <a:pPr marL="0" marR="0">
                        <a:lnSpc>
                          <a:spcPct val="107000"/>
                        </a:lnSpc>
                        <a:spcBef>
                          <a:spcPts val="100"/>
                        </a:spcBef>
                        <a:spcAft>
                          <a:spcPts val="100"/>
                        </a:spcAft>
                      </a:pPr>
                      <a:r>
                        <a:rPr lang="en-US" sz="800">
                          <a:effectLst/>
                        </a:rPr>
                        <a:t>Nasogastric Tube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Gas coming from tube. None, slight, significant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602410058"/>
                  </a:ext>
                </a:extLst>
              </a:tr>
              <a:tr h="143562">
                <a:tc>
                  <a:txBody>
                    <a:bodyPr/>
                    <a:lstStyle/>
                    <a:p>
                      <a:pPr marL="0" marR="0">
                        <a:lnSpc>
                          <a:spcPct val="107000"/>
                        </a:lnSpc>
                        <a:spcBef>
                          <a:spcPts val="100"/>
                        </a:spcBef>
                        <a:spcAft>
                          <a:spcPts val="100"/>
                        </a:spcAft>
                      </a:pPr>
                      <a:r>
                        <a:rPr lang="en-US" sz="800">
                          <a:effectLst/>
                        </a:rPr>
                        <a:t>Nasogastric reflux</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None, ≥ 1 liter, &lt; 1 liter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975874087"/>
                  </a:ext>
                </a:extLst>
              </a:tr>
              <a:tr h="143562">
                <a:tc>
                  <a:txBody>
                    <a:bodyPr/>
                    <a:lstStyle/>
                    <a:p>
                      <a:pPr marL="0" marR="0">
                        <a:lnSpc>
                          <a:spcPct val="107000"/>
                        </a:lnSpc>
                        <a:spcBef>
                          <a:spcPts val="100"/>
                        </a:spcBef>
                        <a:spcAft>
                          <a:spcPts val="100"/>
                        </a:spcAft>
                      </a:pPr>
                      <a:r>
                        <a:rPr lang="en-US" sz="800">
                          <a:effectLst/>
                        </a:rPr>
                        <a:t>Nasogastric Reflux PH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Scale from 0 to 14 (normal = 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54737102"/>
                  </a:ext>
                </a:extLst>
              </a:tr>
              <a:tr h="143562">
                <a:tc>
                  <a:txBody>
                    <a:bodyPr/>
                    <a:lstStyle/>
                    <a:p>
                      <a:pPr marL="0" marR="0">
                        <a:lnSpc>
                          <a:spcPct val="107000"/>
                        </a:lnSpc>
                        <a:spcBef>
                          <a:spcPts val="100"/>
                        </a:spcBef>
                        <a:spcAft>
                          <a:spcPts val="100"/>
                        </a:spcAft>
                      </a:pPr>
                      <a:r>
                        <a:rPr lang="en-US" sz="800">
                          <a:effectLst/>
                        </a:rPr>
                        <a:t>Rectal Examination (feces)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Normal, increased, decreased, absent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011062776"/>
                  </a:ext>
                </a:extLst>
              </a:tr>
              <a:tr h="143562">
                <a:tc>
                  <a:txBody>
                    <a:bodyPr/>
                    <a:lstStyle/>
                    <a:p>
                      <a:pPr marL="0" marR="0">
                        <a:lnSpc>
                          <a:spcPct val="107000"/>
                        </a:lnSpc>
                        <a:spcBef>
                          <a:spcPts val="100"/>
                        </a:spcBef>
                        <a:spcAft>
                          <a:spcPts val="100"/>
                        </a:spcAft>
                      </a:pPr>
                      <a:r>
                        <a:rPr lang="en-US" sz="800">
                          <a:effectLst/>
                        </a:rPr>
                        <a:t>Abdomen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Normal, other, firm in large intestine, distended small intestine, distended large intestine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68864717"/>
                  </a:ext>
                </a:extLst>
              </a:tr>
              <a:tr h="143562">
                <a:tc>
                  <a:txBody>
                    <a:bodyPr/>
                    <a:lstStyle/>
                    <a:p>
                      <a:pPr marL="0" marR="0">
                        <a:lnSpc>
                          <a:spcPct val="107000"/>
                        </a:lnSpc>
                        <a:spcBef>
                          <a:spcPts val="100"/>
                        </a:spcBef>
                        <a:spcAft>
                          <a:spcPts val="100"/>
                        </a:spcAft>
                      </a:pPr>
                      <a:r>
                        <a:rPr lang="en-US" sz="800">
                          <a:effectLst/>
                        </a:rPr>
                        <a:t>Packed Cell Volume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Number of red blood cells by volume (normal is 30-50)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1615274491"/>
                  </a:ext>
                </a:extLst>
              </a:tr>
              <a:tr h="143562">
                <a:tc>
                  <a:txBody>
                    <a:bodyPr/>
                    <a:lstStyle/>
                    <a:p>
                      <a:pPr marL="0" marR="0">
                        <a:lnSpc>
                          <a:spcPct val="107000"/>
                        </a:lnSpc>
                        <a:spcBef>
                          <a:spcPts val="100"/>
                        </a:spcBef>
                        <a:spcAft>
                          <a:spcPts val="100"/>
                        </a:spcAft>
                      </a:pPr>
                      <a:r>
                        <a:rPr lang="en-US" sz="800">
                          <a:effectLst/>
                        </a:rPr>
                        <a:t>Total Protein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Numeric. (normal is 6-7.5 (gms/dL)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874539378"/>
                  </a:ext>
                </a:extLst>
              </a:tr>
              <a:tr h="143562">
                <a:tc>
                  <a:txBody>
                    <a:bodyPr/>
                    <a:lstStyle/>
                    <a:p>
                      <a:pPr marL="0" marR="0">
                        <a:lnSpc>
                          <a:spcPct val="107000"/>
                        </a:lnSpc>
                        <a:spcBef>
                          <a:spcPts val="100"/>
                        </a:spcBef>
                        <a:spcAft>
                          <a:spcPts val="100"/>
                        </a:spcAft>
                      </a:pPr>
                      <a:r>
                        <a:rPr lang="en-US" sz="800">
                          <a:effectLst/>
                        </a:rPr>
                        <a:t>Abdomen Fluid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Clear, cloudy, serosanguinous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128140105"/>
                  </a:ext>
                </a:extLst>
              </a:tr>
              <a:tr h="143562">
                <a:tc>
                  <a:txBody>
                    <a:bodyPr/>
                    <a:lstStyle/>
                    <a:p>
                      <a:pPr marL="0" marR="0">
                        <a:lnSpc>
                          <a:spcPct val="107000"/>
                        </a:lnSpc>
                        <a:spcBef>
                          <a:spcPts val="100"/>
                        </a:spcBef>
                        <a:spcAft>
                          <a:spcPts val="100"/>
                        </a:spcAft>
                      </a:pPr>
                      <a:r>
                        <a:rPr lang="en-US" sz="800">
                          <a:effectLst/>
                        </a:rPr>
                        <a:t>Abdomen Fluid PH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Numeric</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957525609"/>
                  </a:ext>
                </a:extLst>
              </a:tr>
              <a:tr h="143562">
                <a:tc>
                  <a:txBody>
                    <a:bodyPr/>
                    <a:lstStyle/>
                    <a:p>
                      <a:pPr marL="0" marR="0">
                        <a:lnSpc>
                          <a:spcPct val="107000"/>
                        </a:lnSpc>
                        <a:spcBef>
                          <a:spcPts val="100"/>
                        </a:spcBef>
                        <a:spcAft>
                          <a:spcPts val="100"/>
                        </a:spcAft>
                      </a:pPr>
                      <a:r>
                        <a:rPr lang="en-US" sz="800">
                          <a:effectLst/>
                        </a:rPr>
                        <a:t>Outcome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Lived, died, euthanized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551174063"/>
                  </a:ext>
                </a:extLst>
              </a:tr>
              <a:tr h="143562">
                <a:tc>
                  <a:txBody>
                    <a:bodyPr/>
                    <a:lstStyle/>
                    <a:p>
                      <a:pPr marL="0" marR="0">
                        <a:lnSpc>
                          <a:spcPct val="107000"/>
                        </a:lnSpc>
                        <a:spcBef>
                          <a:spcPts val="100"/>
                        </a:spcBef>
                        <a:spcAft>
                          <a:spcPts val="100"/>
                        </a:spcAft>
                      </a:pPr>
                      <a:r>
                        <a:rPr lang="en-US" sz="800">
                          <a:effectLst/>
                        </a:rPr>
                        <a:t>Surgical Lesion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Yes, no</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2664951254"/>
                  </a:ext>
                </a:extLst>
              </a:tr>
              <a:tr h="987136">
                <a:tc>
                  <a:txBody>
                    <a:bodyPr/>
                    <a:lstStyle/>
                    <a:p>
                      <a:pPr marL="0" marR="0">
                        <a:lnSpc>
                          <a:spcPct val="107000"/>
                        </a:lnSpc>
                        <a:spcBef>
                          <a:spcPts val="100"/>
                        </a:spcBef>
                        <a:spcAft>
                          <a:spcPts val="100"/>
                        </a:spcAft>
                      </a:pPr>
                      <a:r>
                        <a:rPr lang="en-US" sz="800">
                          <a:effectLst/>
                        </a:rPr>
                        <a:t>Type of Lesion</a:t>
                      </a:r>
                      <a:br>
                        <a:rPr lang="en-US" sz="800">
                          <a:effectLst/>
                        </a:rPr>
                      </a:br>
                      <a:r>
                        <a:rPr lang="en-US" sz="800">
                          <a:effectLst/>
                        </a:rPr>
                        <a:t>* this is repeated 3 times</a:t>
                      </a:r>
                      <a:br>
                        <a:rPr lang="en-US" sz="800">
                          <a:effectLst/>
                        </a:rPr>
                      </a:br>
                      <a:r>
                        <a:rPr lang="en-US" sz="800">
                          <a:effectLst/>
                        </a:rPr>
                        <a:t>Lesion1</a:t>
                      </a:r>
                    </a:p>
                    <a:p>
                      <a:pPr marL="0" marR="0">
                        <a:lnSpc>
                          <a:spcPct val="107000"/>
                        </a:lnSpc>
                        <a:spcBef>
                          <a:spcPts val="100"/>
                        </a:spcBef>
                        <a:spcAft>
                          <a:spcPts val="100"/>
                        </a:spcAft>
                      </a:pPr>
                      <a:r>
                        <a:rPr lang="en-US" sz="800">
                          <a:effectLst/>
                        </a:rPr>
                        <a:t>Lesion2</a:t>
                      </a:r>
                    </a:p>
                    <a:p>
                      <a:pPr marL="0" marR="0">
                        <a:lnSpc>
                          <a:spcPct val="107000"/>
                        </a:lnSpc>
                        <a:spcBef>
                          <a:spcPts val="100"/>
                        </a:spcBef>
                        <a:spcAft>
                          <a:spcPts val="100"/>
                        </a:spcAft>
                      </a:pPr>
                      <a:r>
                        <a:rPr lang="en-US" sz="800">
                          <a:effectLst/>
                        </a:rPr>
                        <a:t>Lesion3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a:effectLst/>
                        </a:rPr>
                        <a:t>1</a:t>
                      </a:r>
                      <a:r>
                        <a:rPr lang="en-US" sz="800" baseline="30000">
                          <a:effectLst/>
                        </a:rPr>
                        <a:t>st</a:t>
                      </a:r>
                      <a:r>
                        <a:rPr lang="en-US" sz="800">
                          <a:effectLst/>
                        </a:rPr>
                        <a:t> Number (site): 1-gastric, 2-small intestine, 3-large colon, 4-large colon and cecum, 5-cecum, 6-traverse colon, 7-retum/descending colon, 8-uterus, 9-bladder, 11-all intestinal sites, 00-none</a:t>
                      </a:r>
                    </a:p>
                    <a:p>
                      <a:pPr marL="0" marR="0">
                        <a:lnSpc>
                          <a:spcPct val="107000"/>
                        </a:lnSpc>
                        <a:spcBef>
                          <a:spcPts val="100"/>
                        </a:spcBef>
                        <a:spcAft>
                          <a:spcPts val="100"/>
                        </a:spcAft>
                      </a:pPr>
                      <a:r>
                        <a:rPr lang="en-US" sz="800">
                          <a:effectLst/>
                        </a:rPr>
                        <a:t>2</a:t>
                      </a:r>
                      <a:r>
                        <a:rPr lang="en-US" sz="800" baseline="30000">
                          <a:effectLst/>
                        </a:rPr>
                        <a:t>nd</a:t>
                      </a:r>
                      <a:r>
                        <a:rPr lang="en-US" sz="800">
                          <a:effectLst/>
                        </a:rPr>
                        <a:t> Number (type): 1-simple, 2-strangulation, 3-inflammation, 4-other</a:t>
                      </a:r>
                    </a:p>
                    <a:p>
                      <a:pPr marL="0" marR="0">
                        <a:lnSpc>
                          <a:spcPct val="107000"/>
                        </a:lnSpc>
                        <a:spcBef>
                          <a:spcPts val="100"/>
                        </a:spcBef>
                        <a:spcAft>
                          <a:spcPts val="100"/>
                        </a:spcAft>
                      </a:pPr>
                      <a:r>
                        <a:rPr lang="en-US" sz="800">
                          <a:effectLst/>
                        </a:rPr>
                        <a:t>3</a:t>
                      </a:r>
                      <a:r>
                        <a:rPr lang="en-US" sz="800" baseline="30000">
                          <a:effectLst/>
                        </a:rPr>
                        <a:t>rd</a:t>
                      </a:r>
                      <a:r>
                        <a:rPr lang="en-US" sz="800">
                          <a:effectLst/>
                        </a:rPr>
                        <a:t> Number (subtype): 1-mechanical, 2-paralytic, 0-N/A</a:t>
                      </a:r>
                    </a:p>
                    <a:p>
                      <a:pPr marL="0" marR="0">
                        <a:lnSpc>
                          <a:spcPct val="107000"/>
                        </a:lnSpc>
                        <a:spcBef>
                          <a:spcPts val="100"/>
                        </a:spcBef>
                        <a:spcAft>
                          <a:spcPts val="100"/>
                        </a:spcAft>
                      </a:pPr>
                      <a:r>
                        <a:rPr lang="en-US" sz="800">
                          <a:effectLst/>
                        </a:rPr>
                        <a:t>4</a:t>
                      </a:r>
                      <a:r>
                        <a:rPr lang="en-US" sz="800" baseline="30000">
                          <a:effectLst/>
                        </a:rPr>
                        <a:t>th</a:t>
                      </a:r>
                      <a:r>
                        <a:rPr lang="en-US" sz="800">
                          <a:effectLst/>
                        </a:rPr>
                        <a:t> Number (code): 1- obturation, 2-intrinsic, 3-extrinsic, 4-adynamic, 5-volvulus/torsion, 6-intussuption, 7-thromboembolic, 8-hernia, 9-lipoma/slenic incarceration, 10-displacement, 0-N/A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3263265614"/>
                  </a:ext>
                </a:extLst>
              </a:tr>
              <a:tr h="143562">
                <a:tc>
                  <a:txBody>
                    <a:bodyPr/>
                    <a:lstStyle/>
                    <a:p>
                      <a:pPr marL="0" marR="0">
                        <a:lnSpc>
                          <a:spcPct val="107000"/>
                        </a:lnSpc>
                        <a:spcBef>
                          <a:spcPts val="100"/>
                        </a:spcBef>
                        <a:spcAft>
                          <a:spcPts val="100"/>
                        </a:spcAft>
                      </a:pPr>
                      <a:r>
                        <a:rPr lang="en-US" sz="800">
                          <a:effectLst/>
                        </a:rPr>
                        <a:t>Cp_data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tc>
                  <a:txBody>
                    <a:bodyPr/>
                    <a:lstStyle/>
                    <a:p>
                      <a:pPr marL="0" marR="0">
                        <a:lnSpc>
                          <a:spcPct val="107000"/>
                        </a:lnSpc>
                        <a:spcBef>
                          <a:spcPts val="100"/>
                        </a:spcBef>
                        <a:spcAft>
                          <a:spcPts val="100"/>
                        </a:spcAft>
                      </a:pPr>
                      <a:r>
                        <a:rPr lang="en-US" sz="800" dirty="0">
                          <a:effectLst/>
                        </a:rPr>
                        <a:t>Pathology data present? Yes or no</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4155" marR="54155" marT="0" marB="0"/>
                </a:tc>
                <a:extLst>
                  <a:ext uri="{0D108BD9-81ED-4DB2-BD59-A6C34878D82A}">
                    <a16:rowId xmlns:a16="http://schemas.microsoft.com/office/drawing/2014/main" val="468493424"/>
                  </a:ext>
                </a:extLst>
              </a:tr>
            </a:tbl>
          </a:graphicData>
        </a:graphic>
      </p:graphicFrame>
    </p:spTree>
    <p:extLst>
      <p:ext uri="{BB962C8B-B14F-4D97-AF65-F5344CB8AC3E}">
        <p14:creationId xmlns:p14="http://schemas.microsoft.com/office/powerpoint/2010/main" val="3281387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C33F-F860-419D-87EA-9A0C1AA11D6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66C61333-2088-4759-B2EF-DC5FA7861B87}"/>
              </a:ext>
            </a:extLst>
          </p:cNvPr>
          <p:cNvSpPr>
            <a:spLocks noGrp="1"/>
          </p:cNvSpPr>
          <p:nvPr>
            <p:ph idx="1"/>
          </p:nvPr>
        </p:nvSpPr>
        <p:spPr/>
        <p:txBody>
          <a:bodyPr/>
          <a:lstStyle/>
          <a:p>
            <a:r>
              <a:rPr lang="en-US" dirty="0"/>
              <a:t>The data consists of 299 horses with 28 observations sets of observations per horse.</a:t>
            </a:r>
          </a:p>
          <a:p>
            <a:pPr lvl="1"/>
            <a:r>
              <a:rPr lang="en-US" dirty="0"/>
              <a:t>However, one column has 3 or 4 data items grouped together</a:t>
            </a:r>
          </a:p>
          <a:p>
            <a:r>
              <a:rPr lang="en-US" dirty="0"/>
              <a:t>There is significant missing data (30%)</a:t>
            </a:r>
          </a:p>
          <a:p>
            <a:pPr lvl="1"/>
            <a:r>
              <a:rPr lang="en-US" dirty="0"/>
              <a:t>However, most of the relevant data is </a:t>
            </a:r>
            <a:br>
              <a:rPr lang="en-US" dirty="0"/>
            </a:br>
            <a:r>
              <a:rPr lang="en-US" dirty="0"/>
              <a:t>there for each horse</a:t>
            </a:r>
          </a:p>
          <a:p>
            <a:r>
              <a:rPr lang="en-US" dirty="0"/>
              <a:t>Total N/As in data was 1602</a:t>
            </a:r>
          </a:p>
          <a:p>
            <a:pPr lvl="1"/>
            <a:r>
              <a:rPr lang="en-US" dirty="0"/>
              <a:t>Reduced to 0 with mean </a:t>
            </a:r>
            <a:br>
              <a:rPr lang="en-US" dirty="0"/>
            </a:br>
            <a:r>
              <a:rPr lang="en-US" dirty="0"/>
              <a:t>and mode replacement</a:t>
            </a:r>
          </a:p>
          <a:p>
            <a:r>
              <a:rPr lang="en-US" dirty="0"/>
              <a:t>Some data is just blank</a:t>
            </a:r>
          </a:p>
          <a:p>
            <a:pPr lvl="1"/>
            <a:r>
              <a:rPr lang="en-US" dirty="0"/>
              <a:t>Lesion2 and lesion3</a:t>
            </a:r>
          </a:p>
          <a:p>
            <a:endParaRPr lang="en-US" dirty="0"/>
          </a:p>
          <a:p>
            <a:endParaRPr lang="en-US" dirty="0"/>
          </a:p>
        </p:txBody>
      </p:sp>
      <p:pic>
        <p:nvPicPr>
          <p:cNvPr id="7" name="Picture 6">
            <a:extLst>
              <a:ext uri="{FF2B5EF4-FFF2-40B4-BE49-F238E27FC236}">
                <a16:creationId xmlns:a16="http://schemas.microsoft.com/office/drawing/2014/main" id="{CC955CEA-7E10-4EB1-A281-7C7BAEF34B73}"/>
              </a:ext>
            </a:extLst>
          </p:cNvPr>
          <p:cNvPicPr>
            <a:picLocks noChangeAspect="1"/>
          </p:cNvPicPr>
          <p:nvPr/>
        </p:nvPicPr>
        <p:blipFill>
          <a:blip r:embed="rId2"/>
          <a:stretch>
            <a:fillRect/>
          </a:stretch>
        </p:blipFill>
        <p:spPr>
          <a:xfrm>
            <a:off x="5918703" y="2992316"/>
            <a:ext cx="6041371" cy="3691948"/>
          </a:xfrm>
          <a:prstGeom prst="rect">
            <a:avLst/>
          </a:prstGeom>
        </p:spPr>
      </p:pic>
    </p:spTree>
    <p:extLst>
      <p:ext uri="{BB962C8B-B14F-4D97-AF65-F5344CB8AC3E}">
        <p14:creationId xmlns:p14="http://schemas.microsoft.com/office/powerpoint/2010/main" val="35328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0C33-E76B-45A9-BEC3-F08B3D40F932}"/>
              </a:ext>
            </a:extLst>
          </p:cNvPr>
          <p:cNvSpPr>
            <a:spLocks noGrp="1"/>
          </p:cNvSpPr>
          <p:nvPr>
            <p:ph type="title"/>
          </p:nvPr>
        </p:nvSpPr>
        <p:spPr/>
        <p:txBody>
          <a:bodyPr/>
          <a:lstStyle/>
          <a:p>
            <a:r>
              <a:rPr lang="en-US" dirty="0" err="1"/>
              <a:t>Snipet</a:t>
            </a:r>
            <a:r>
              <a:rPr lang="en-US" dirty="0"/>
              <a:t> of Data</a:t>
            </a:r>
          </a:p>
        </p:txBody>
      </p:sp>
      <p:pic>
        <p:nvPicPr>
          <p:cNvPr id="4" name="Picture 3">
            <a:extLst>
              <a:ext uri="{FF2B5EF4-FFF2-40B4-BE49-F238E27FC236}">
                <a16:creationId xmlns:a16="http://schemas.microsoft.com/office/drawing/2014/main" id="{1B7D7994-4126-40F3-BBE8-B622E3F062D4}"/>
              </a:ext>
            </a:extLst>
          </p:cNvPr>
          <p:cNvPicPr>
            <a:picLocks noChangeAspect="1"/>
          </p:cNvPicPr>
          <p:nvPr/>
        </p:nvPicPr>
        <p:blipFill>
          <a:blip r:embed="rId2"/>
          <a:stretch>
            <a:fillRect/>
          </a:stretch>
        </p:blipFill>
        <p:spPr>
          <a:xfrm>
            <a:off x="232151" y="1609344"/>
            <a:ext cx="11534819" cy="3531067"/>
          </a:xfrm>
          <a:prstGeom prst="rect">
            <a:avLst/>
          </a:prstGeom>
        </p:spPr>
      </p:pic>
    </p:spTree>
    <p:extLst>
      <p:ext uri="{BB962C8B-B14F-4D97-AF65-F5344CB8AC3E}">
        <p14:creationId xmlns:p14="http://schemas.microsoft.com/office/powerpoint/2010/main" val="3510431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368</TotalTime>
  <Words>1792</Words>
  <Application>Microsoft Office PowerPoint</Application>
  <PresentationFormat>Widescreen</PresentationFormat>
  <Paragraphs>176</Paragraphs>
  <Slides>19</Slides>
  <Notes>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Georgia</vt:lpstr>
      <vt:lpstr>Trebuchet MS</vt:lpstr>
      <vt:lpstr>Wingdings</vt:lpstr>
      <vt:lpstr>Wood Type</vt:lpstr>
      <vt:lpstr>PowerPoint Presentation</vt:lpstr>
      <vt:lpstr>Horse Colic</vt:lpstr>
      <vt:lpstr>Agenda</vt:lpstr>
      <vt:lpstr>Introduction</vt:lpstr>
      <vt:lpstr>Motivation</vt:lpstr>
      <vt:lpstr>Problem Statement</vt:lpstr>
      <vt:lpstr>Data Table</vt:lpstr>
      <vt:lpstr>The Data</vt:lpstr>
      <vt:lpstr>Snipet of Data</vt:lpstr>
      <vt:lpstr>Initial Exploratory Analysis</vt:lpstr>
      <vt:lpstr>Initial Visualization</vt:lpstr>
      <vt:lpstr>Initial Visualization</vt:lpstr>
      <vt:lpstr>More Visualizations</vt:lpstr>
      <vt:lpstr>And Even More Visualizations</vt:lpstr>
      <vt:lpstr>Initial Methods Decision Tree</vt:lpstr>
      <vt:lpstr>Initial Methods Decision Tree</vt:lpstr>
      <vt:lpstr>Approach/Next Steps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Horse Colic</dc:title>
  <dc:creator>Joyce</dc:creator>
  <cp:lastModifiedBy> </cp:lastModifiedBy>
  <cp:revision>73</cp:revision>
  <dcterms:created xsi:type="dcterms:W3CDTF">2019-11-07T23:18:36Z</dcterms:created>
  <dcterms:modified xsi:type="dcterms:W3CDTF">2019-11-10T23:43:58Z</dcterms:modified>
</cp:coreProperties>
</file>